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8"/>
  </p:sldMasterIdLst>
  <p:notesMasterIdLst>
    <p:notesMasterId r:id="rId14"/>
  </p:notesMasterIdLst>
  <p:sldIdLst>
    <p:sldId id="267" r:id="rId9"/>
    <p:sldId id="266" r:id="rId10"/>
    <p:sldId id="269" r:id="rId11"/>
    <p:sldId id="265" r:id="rId12"/>
    <p:sldId id="268" r:id="rId13"/>
  </p:sldIdLst>
  <p:sldSz cx="7772400" cy="10058400"/>
  <p:notesSz cx="6858000" cy="9144000"/>
  <p:custDataLst>
    <p:custData r:id="rId1"/>
    <p:custData r:id="rId2"/>
    <p:custData r:id="rId3"/>
    <p:custData r:id="rId5"/>
    <p:custData r:id="rId4"/>
    <p:custData r:id="rId6"/>
    <p:custData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2A283-3FDF-4E32-8598-84E967817349}" v="7" dt="2025-08-04T09:50:18.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0" autoAdjust="0"/>
    <p:restoredTop sz="94296" autoAdjust="0"/>
  </p:normalViewPr>
  <p:slideViewPr>
    <p:cSldViewPr snapToGrid="0">
      <p:cViewPr varScale="1">
        <p:scale>
          <a:sx n="103" d="100"/>
          <a:sy n="103" d="100"/>
        </p:scale>
        <p:origin x="661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2.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k, Sebastian" userId="af0b7cf5-9fba-4917-8307-357affa41d85" providerId="ADAL" clId="{6592A283-3FDF-4E32-8598-84E967817349}"/>
    <pc:docChg chg="undo custSel modSld">
      <pc:chgData name="Cheek, Sebastian" userId="af0b7cf5-9fba-4917-8307-357affa41d85" providerId="ADAL" clId="{6592A283-3FDF-4E32-8598-84E967817349}" dt="2025-08-04T09:50:32.544" v="73" actId="1076"/>
      <pc:docMkLst>
        <pc:docMk/>
      </pc:docMkLst>
      <pc:sldChg chg="addSp delSp modSp mod">
        <pc:chgData name="Cheek, Sebastian" userId="af0b7cf5-9fba-4917-8307-357affa41d85" providerId="ADAL" clId="{6592A283-3FDF-4E32-8598-84E967817349}" dt="2025-08-04T09:35:54.160" v="58" actId="20577"/>
        <pc:sldMkLst>
          <pc:docMk/>
          <pc:sldMk cId="1458260602" sldId="266"/>
        </pc:sldMkLst>
        <pc:spChg chg="mod">
          <ac:chgData name="Cheek, Sebastian" userId="af0b7cf5-9fba-4917-8307-357affa41d85" providerId="ADAL" clId="{6592A283-3FDF-4E32-8598-84E967817349}" dt="2025-08-04T09:35:54.160" v="58" actId="20577"/>
          <ac:spMkLst>
            <pc:docMk/>
            <pc:sldMk cId="1458260602" sldId="266"/>
            <ac:spMk id="7" creationId="{584D3BBE-86A0-43C3-0822-688F50FB267B}"/>
          </ac:spMkLst>
        </pc:spChg>
        <pc:picChg chg="add del mod">
          <ac:chgData name="Cheek, Sebastian" userId="af0b7cf5-9fba-4917-8307-357affa41d85" providerId="ADAL" clId="{6592A283-3FDF-4E32-8598-84E967817349}" dt="2025-08-04T09:29:17.139" v="7" actId="478"/>
          <ac:picMkLst>
            <pc:docMk/>
            <pc:sldMk cId="1458260602" sldId="266"/>
            <ac:picMk id="3" creationId="{9E2604A2-B4E0-4797-BD1B-ADFE59CD9B19}"/>
          </ac:picMkLst>
        </pc:picChg>
        <pc:picChg chg="add mod">
          <ac:chgData name="Cheek, Sebastian" userId="af0b7cf5-9fba-4917-8307-357affa41d85" providerId="ADAL" clId="{6592A283-3FDF-4E32-8598-84E967817349}" dt="2025-08-04T09:34:10.016" v="44" actId="14100"/>
          <ac:picMkLst>
            <pc:docMk/>
            <pc:sldMk cId="1458260602" sldId="266"/>
            <ac:picMk id="4" creationId="{D13E88BB-99D8-884D-7027-F76F5A2523A1}"/>
          </ac:picMkLst>
        </pc:picChg>
      </pc:sldChg>
      <pc:sldChg chg="addSp delSp modSp mod">
        <pc:chgData name="Cheek, Sebastian" userId="af0b7cf5-9fba-4917-8307-357affa41d85" providerId="ADAL" clId="{6592A283-3FDF-4E32-8598-84E967817349}" dt="2025-08-04T09:50:32.544" v="73" actId="1076"/>
        <pc:sldMkLst>
          <pc:docMk/>
          <pc:sldMk cId="527554670" sldId="269"/>
        </pc:sldMkLst>
        <pc:spChg chg="mod">
          <ac:chgData name="Cheek, Sebastian" userId="af0b7cf5-9fba-4917-8307-357affa41d85" providerId="ADAL" clId="{6592A283-3FDF-4E32-8598-84E967817349}" dt="2025-08-04T09:35:41.861" v="55" actId="20577"/>
          <ac:spMkLst>
            <pc:docMk/>
            <pc:sldMk cId="527554670" sldId="269"/>
            <ac:spMk id="10" creationId="{F6BC5F0B-5785-61A2-A79A-2A03F8A019A3}"/>
          </ac:spMkLst>
        </pc:spChg>
        <pc:picChg chg="add del mod">
          <ac:chgData name="Cheek, Sebastian" userId="af0b7cf5-9fba-4917-8307-357affa41d85" providerId="ADAL" clId="{6592A283-3FDF-4E32-8598-84E967817349}" dt="2025-08-04T09:50:32.544" v="73" actId="1076"/>
          <ac:picMkLst>
            <pc:docMk/>
            <pc:sldMk cId="527554670" sldId="269"/>
            <ac:picMk id="2" creationId="{802FD9D9-3729-D541-D20D-6FE2173666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EE69F-272D-1E46-8BA9-ECB4EAE72998}" type="datetimeFigureOut">
              <a:rPr lang="en-US" smtClean="0"/>
              <a:t>8/4/2025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39D03-7754-904E-BACD-04737BE412E4}" type="slidenum">
              <a:rPr lang="en-US" smtClean="0"/>
              <a:t>‹#›</a:t>
            </a:fld>
            <a:endParaRPr lang="en-US"/>
          </a:p>
        </p:txBody>
      </p:sp>
    </p:spTree>
    <p:extLst>
      <p:ext uri="{BB962C8B-B14F-4D97-AF65-F5344CB8AC3E}">
        <p14:creationId xmlns:p14="http://schemas.microsoft.com/office/powerpoint/2010/main" val="78050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39D03-7754-904E-BACD-04737BE412E4}" type="slidenum">
              <a:rPr lang="en-US" smtClean="0"/>
              <a:t>1</a:t>
            </a:fld>
            <a:endParaRPr lang="en-US"/>
          </a:p>
        </p:txBody>
      </p:sp>
    </p:spTree>
    <p:extLst>
      <p:ext uri="{BB962C8B-B14F-4D97-AF65-F5344CB8AC3E}">
        <p14:creationId xmlns:p14="http://schemas.microsoft.com/office/powerpoint/2010/main" val="232514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9D03-7754-904E-BACD-04737BE412E4}" type="slidenum">
              <a:rPr lang="en-US" smtClean="0"/>
              <a:t>2</a:t>
            </a:fld>
            <a:endParaRPr lang="en-US"/>
          </a:p>
        </p:txBody>
      </p:sp>
    </p:spTree>
    <p:extLst>
      <p:ext uri="{BB962C8B-B14F-4D97-AF65-F5344CB8AC3E}">
        <p14:creationId xmlns:p14="http://schemas.microsoft.com/office/powerpoint/2010/main" val="346898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9D03-7754-904E-BACD-04737BE412E4}" type="slidenum">
              <a:rPr lang="en-US" smtClean="0"/>
              <a:t>3</a:t>
            </a:fld>
            <a:endParaRPr lang="en-US"/>
          </a:p>
        </p:txBody>
      </p:sp>
    </p:spTree>
    <p:extLst>
      <p:ext uri="{BB962C8B-B14F-4D97-AF65-F5344CB8AC3E}">
        <p14:creationId xmlns:p14="http://schemas.microsoft.com/office/powerpoint/2010/main" val="177287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39D03-7754-904E-BACD-04737BE412E4}" type="slidenum">
              <a:rPr lang="en-US" smtClean="0"/>
              <a:t>4</a:t>
            </a:fld>
            <a:endParaRPr lang="en-US"/>
          </a:p>
        </p:txBody>
      </p:sp>
    </p:spTree>
    <p:extLst>
      <p:ext uri="{BB962C8B-B14F-4D97-AF65-F5344CB8AC3E}">
        <p14:creationId xmlns:p14="http://schemas.microsoft.com/office/powerpoint/2010/main" val="70136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39D03-7754-904E-BACD-04737BE412E4}" type="slidenum">
              <a:rPr lang="en-US" smtClean="0"/>
              <a:t>5</a:t>
            </a:fld>
            <a:endParaRPr lang="en-US"/>
          </a:p>
        </p:txBody>
      </p:sp>
    </p:spTree>
    <p:extLst>
      <p:ext uri="{BB962C8B-B14F-4D97-AF65-F5344CB8AC3E}">
        <p14:creationId xmlns:p14="http://schemas.microsoft.com/office/powerpoint/2010/main" val="126113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irst Page">
    <p:spTree>
      <p:nvGrpSpPr>
        <p:cNvPr id="1" name=""/>
        <p:cNvGrpSpPr/>
        <p:nvPr/>
      </p:nvGrpSpPr>
      <p:grpSpPr>
        <a:xfrm>
          <a:off x="0" y="0"/>
          <a:ext cx="0" cy="0"/>
          <a:chOff x="0" y="0"/>
          <a:chExt cx="0" cy="0"/>
        </a:xfrm>
      </p:grpSpPr>
      <p:sp>
        <p:nvSpPr>
          <p:cNvPr id="7" name="Text Placeholder 36">
            <a:extLst>
              <a:ext uri="{FF2B5EF4-FFF2-40B4-BE49-F238E27FC236}">
                <a16:creationId xmlns:a16="http://schemas.microsoft.com/office/drawing/2014/main" id="{FB026D7F-27CB-D01D-DF98-3DFC642AA0B9}"/>
              </a:ext>
            </a:extLst>
          </p:cNvPr>
          <p:cNvSpPr>
            <a:spLocks noGrp="1"/>
          </p:cNvSpPr>
          <p:nvPr>
            <p:ph type="body" sz="quarter" idx="24" hasCustomPrompt="1"/>
          </p:nvPr>
        </p:nvSpPr>
        <p:spPr>
          <a:xfrm>
            <a:off x="609600" y="9186710"/>
            <a:ext cx="6543040" cy="123111"/>
          </a:xfrm>
        </p:spPr>
        <p:txBody>
          <a:bodyPr wrap="square" lIns="0" tIns="0" rIns="0" bIns="0" anchor="b">
            <a:spAutoFit/>
          </a:bodyPr>
          <a:lstStyle>
            <a:lvl1pPr marL="0" indent="0">
              <a:lnSpc>
                <a:spcPct val="100000"/>
              </a:lnSpc>
              <a:spcBef>
                <a:spcPts val="900"/>
              </a:spcBef>
              <a:buClr>
                <a:schemeClr val="tx1"/>
              </a:buClr>
              <a:buSzPct val="100000"/>
              <a:buFontTx/>
              <a:buNone/>
              <a:tabLst/>
              <a:defRPr sz="800" b="0">
                <a:solidFill>
                  <a:schemeClr val="tx2"/>
                </a:solidFill>
              </a:defRPr>
            </a:lvl1pPr>
          </a:lstStyle>
          <a:p>
            <a:pPr lvl="0"/>
            <a:r>
              <a:rPr lang="en-US" dirty="0"/>
              <a:t>Disclosure Avenir Next LT Pro 8pt</a:t>
            </a:r>
          </a:p>
        </p:txBody>
      </p:sp>
    </p:spTree>
    <p:extLst>
      <p:ext uri="{BB962C8B-B14F-4D97-AF65-F5344CB8AC3E}">
        <p14:creationId xmlns:p14="http://schemas.microsoft.com/office/powerpoint/2010/main" val="1772877658"/>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guide id="3" pos="432" userDrawn="1">
          <p15:clr>
            <a:srgbClr val="FBAE40"/>
          </p15:clr>
        </p15:guide>
        <p15:guide id="4"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 Page">
    <p:spTree>
      <p:nvGrpSpPr>
        <p:cNvPr id="1" name=""/>
        <p:cNvGrpSpPr/>
        <p:nvPr/>
      </p:nvGrpSpPr>
      <p:grpSpPr>
        <a:xfrm>
          <a:off x="0" y="0"/>
          <a:ext cx="0" cy="0"/>
          <a:chOff x="0" y="0"/>
          <a:chExt cx="0" cy="0"/>
        </a:xfrm>
      </p:grpSpPr>
      <p:sp>
        <p:nvSpPr>
          <p:cNvPr id="16" name="Text Placeholder 36">
            <a:extLst>
              <a:ext uri="{FF2B5EF4-FFF2-40B4-BE49-F238E27FC236}">
                <a16:creationId xmlns:a16="http://schemas.microsoft.com/office/drawing/2014/main" id="{4D778CAB-7957-21F5-2DD8-95DE3FDEB34B}"/>
              </a:ext>
            </a:extLst>
          </p:cNvPr>
          <p:cNvSpPr>
            <a:spLocks noGrp="1"/>
          </p:cNvSpPr>
          <p:nvPr>
            <p:ph type="body" sz="quarter" idx="24" hasCustomPrompt="1"/>
          </p:nvPr>
        </p:nvSpPr>
        <p:spPr>
          <a:xfrm>
            <a:off x="609599" y="9153775"/>
            <a:ext cx="6705601" cy="123111"/>
          </a:xfrm>
        </p:spPr>
        <p:txBody>
          <a:bodyPr wrap="square" lIns="0" tIns="0" rIns="0" bIns="0">
            <a:spAutoFit/>
          </a:bodyPr>
          <a:lstStyle>
            <a:lvl1pPr marL="0" indent="0">
              <a:lnSpc>
                <a:spcPct val="100000"/>
              </a:lnSpc>
              <a:spcBef>
                <a:spcPts val="900"/>
              </a:spcBef>
              <a:buClr>
                <a:schemeClr val="tx1"/>
              </a:buClr>
              <a:buSzPct val="100000"/>
              <a:buFontTx/>
              <a:buNone/>
              <a:tabLst/>
              <a:defRPr sz="800" b="0">
                <a:solidFill>
                  <a:schemeClr val="tx2"/>
                </a:solidFill>
              </a:defRPr>
            </a:lvl1pPr>
          </a:lstStyle>
          <a:p>
            <a:pPr lvl="0"/>
            <a:r>
              <a:rPr lang="en-US" dirty="0"/>
              <a:t>Avenir Next LT Pro 8pt</a:t>
            </a:r>
          </a:p>
        </p:txBody>
      </p:sp>
      <p:sp>
        <p:nvSpPr>
          <p:cNvPr id="43" name="Text Placeholder 36">
            <a:extLst>
              <a:ext uri="{FF2B5EF4-FFF2-40B4-BE49-F238E27FC236}">
                <a16:creationId xmlns:a16="http://schemas.microsoft.com/office/drawing/2014/main" id="{BB152BDC-80EE-6FDF-721B-EBA1EA3E4ECB}"/>
              </a:ext>
            </a:extLst>
          </p:cNvPr>
          <p:cNvSpPr>
            <a:spLocks noGrp="1"/>
          </p:cNvSpPr>
          <p:nvPr>
            <p:ph type="body" sz="quarter" idx="19" hasCustomPrompt="1"/>
          </p:nvPr>
        </p:nvSpPr>
        <p:spPr>
          <a:xfrm>
            <a:off x="609599" y="990890"/>
            <a:ext cx="6705599" cy="153888"/>
          </a:xfrm>
        </p:spPr>
        <p:txBody>
          <a:bodyPr wrap="square" lIns="0" tIns="0" rIns="0" bIns="0">
            <a:spAutoFit/>
          </a:bodyPr>
          <a:lstStyle>
            <a:lvl1pPr marL="0" indent="0">
              <a:lnSpc>
                <a:spcPts val="1220"/>
              </a:lnSpc>
              <a:spcBef>
                <a:spcPts val="900"/>
              </a:spcBef>
              <a:buClr>
                <a:schemeClr val="tx1"/>
              </a:buClr>
              <a:buSzPct val="100000"/>
              <a:buFontTx/>
              <a:buNone/>
              <a:tabLst/>
              <a:defRPr sz="1000" b="1">
                <a:solidFill>
                  <a:schemeClr val="tx2"/>
                </a:solidFill>
              </a:defRPr>
            </a:lvl1pPr>
          </a:lstStyle>
          <a:p>
            <a:pPr lvl="0"/>
            <a:r>
              <a:rPr lang="en-US" dirty="0"/>
              <a:t>HEADERS AVENIR NEXT LT PRO 10PT BOLD ALL CAP</a:t>
            </a:r>
          </a:p>
        </p:txBody>
      </p:sp>
      <p:sp>
        <p:nvSpPr>
          <p:cNvPr id="3" name="Text Placeholder 36">
            <a:extLst>
              <a:ext uri="{FF2B5EF4-FFF2-40B4-BE49-F238E27FC236}">
                <a16:creationId xmlns:a16="http://schemas.microsoft.com/office/drawing/2014/main" id="{C842E51C-9BBA-7533-E67E-02D03F87156E}"/>
              </a:ext>
            </a:extLst>
          </p:cNvPr>
          <p:cNvSpPr>
            <a:spLocks noGrp="1"/>
          </p:cNvSpPr>
          <p:nvPr>
            <p:ph type="body" sz="quarter" idx="25" hasCustomPrompt="1"/>
          </p:nvPr>
        </p:nvSpPr>
        <p:spPr>
          <a:xfrm>
            <a:off x="4081675" y="305676"/>
            <a:ext cx="3233523" cy="184666"/>
          </a:xfrm>
        </p:spPr>
        <p:txBody>
          <a:bodyPr wrap="square" lIns="0" tIns="0" rIns="0" bIns="0">
            <a:spAutoFit/>
          </a:bodyPr>
          <a:lstStyle>
            <a:lvl1pPr marL="0" indent="0" algn="r">
              <a:lnSpc>
                <a:spcPct val="100000"/>
              </a:lnSpc>
              <a:spcBef>
                <a:spcPts val="900"/>
              </a:spcBef>
              <a:buClr>
                <a:schemeClr val="tx1"/>
              </a:buClr>
              <a:buSzPct val="100000"/>
              <a:buFontTx/>
              <a:buNone/>
              <a:tabLst/>
              <a:defRPr sz="1200" b="0" cap="all" baseline="0">
                <a:solidFill>
                  <a:schemeClr val="accent1"/>
                </a:solidFill>
              </a:defRPr>
            </a:lvl1pPr>
          </a:lstStyle>
          <a:p>
            <a:pPr lvl="0"/>
            <a:r>
              <a:rPr lang="en-US" dirty="0"/>
              <a:t>Title: Avenir Next LT Pro 12pt All Cap</a:t>
            </a:r>
          </a:p>
        </p:txBody>
      </p:sp>
      <p:sp>
        <p:nvSpPr>
          <p:cNvPr id="2" name="Text Placeholder 36">
            <a:extLst>
              <a:ext uri="{FF2B5EF4-FFF2-40B4-BE49-F238E27FC236}">
                <a16:creationId xmlns:a16="http://schemas.microsoft.com/office/drawing/2014/main" id="{B26BA231-A023-2A65-5EAA-3C4234815D47}"/>
              </a:ext>
            </a:extLst>
          </p:cNvPr>
          <p:cNvSpPr>
            <a:spLocks noGrp="1"/>
          </p:cNvSpPr>
          <p:nvPr>
            <p:ph type="body" sz="quarter" idx="30" hasCustomPrompt="1"/>
          </p:nvPr>
        </p:nvSpPr>
        <p:spPr>
          <a:xfrm>
            <a:off x="609599" y="1326653"/>
            <a:ext cx="6705599" cy="143950"/>
          </a:xfrm>
        </p:spPr>
        <p:txBody>
          <a:bodyPr wrap="square" lIns="0" tIns="0" rIns="0" bIns="0">
            <a:spAutoFit/>
          </a:bodyPr>
          <a:lstStyle>
            <a:lvl1pPr marL="0" indent="0">
              <a:lnSpc>
                <a:spcPts val="1220"/>
              </a:lnSpc>
              <a:spcBef>
                <a:spcPts val="900"/>
              </a:spcBef>
              <a:buClr>
                <a:schemeClr val="tx1"/>
              </a:buClr>
              <a:buSzPct val="100000"/>
              <a:buFontTx/>
              <a:buNone/>
              <a:tabLst/>
              <a:defRPr sz="900" b="0">
                <a:solidFill>
                  <a:schemeClr val="tx2"/>
                </a:solidFill>
              </a:defRPr>
            </a:lvl1pPr>
          </a:lstStyle>
          <a:p>
            <a:pPr lvl="0"/>
            <a:r>
              <a:rPr lang="en-US" dirty="0"/>
              <a:t>Body Copy Avenir Next LT Pro 9pt</a:t>
            </a:r>
          </a:p>
        </p:txBody>
      </p:sp>
    </p:spTree>
    <p:extLst>
      <p:ext uri="{BB962C8B-B14F-4D97-AF65-F5344CB8AC3E}">
        <p14:creationId xmlns:p14="http://schemas.microsoft.com/office/powerpoint/2010/main" val="597447400"/>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guide id="3" pos="432" userDrawn="1">
          <p15:clr>
            <a:srgbClr val="FBAE40"/>
          </p15:clr>
        </p15:guide>
        <p15:guide id="4" pos="4608" userDrawn="1">
          <p15:clr>
            <a:srgbClr val="FBAE40"/>
          </p15:clr>
        </p15:guide>
        <p15:guide id="5" orient="horz" pos="6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erior Disclosure">
    <p:spTree>
      <p:nvGrpSpPr>
        <p:cNvPr id="1" name=""/>
        <p:cNvGrpSpPr/>
        <p:nvPr/>
      </p:nvGrpSpPr>
      <p:grpSpPr>
        <a:xfrm>
          <a:off x="0" y="0"/>
          <a:ext cx="0" cy="0"/>
          <a:chOff x="0" y="0"/>
          <a:chExt cx="0" cy="0"/>
        </a:xfrm>
      </p:grpSpPr>
      <p:sp>
        <p:nvSpPr>
          <p:cNvPr id="43" name="Text Placeholder 36">
            <a:extLst>
              <a:ext uri="{FF2B5EF4-FFF2-40B4-BE49-F238E27FC236}">
                <a16:creationId xmlns:a16="http://schemas.microsoft.com/office/drawing/2014/main" id="{BB152BDC-80EE-6FDF-721B-EBA1EA3E4ECB}"/>
              </a:ext>
            </a:extLst>
          </p:cNvPr>
          <p:cNvSpPr>
            <a:spLocks noGrp="1"/>
          </p:cNvSpPr>
          <p:nvPr>
            <p:ph type="body" sz="quarter" idx="19" hasCustomPrompt="1"/>
          </p:nvPr>
        </p:nvSpPr>
        <p:spPr>
          <a:xfrm>
            <a:off x="609600" y="1378425"/>
            <a:ext cx="6705598" cy="143950"/>
          </a:xfrm>
        </p:spPr>
        <p:txBody>
          <a:bodyPr wrap="square" lIns="0" tIns="0" rIns="0" bIns="0">
            <a:spAutoFit/>
          </a:bodyPr>
          <a:lstStyle>
            <a:lvl1pPr marL="0" indent="0">
              <a:lnSpc>
                <a:spcPts val="1220"/>
              </a:lnSpc>
              <a:spcBef>
                <a:spcPts val="900"/>
              </a:spcBef>
              <a:buClr>
                <a:schemeClr val="tx1"/>
              </a:buClr>
              <a:buSzPct val="100000"/>
              <a:buFontTx/>
              <a:buNone/>
              <a:tabLst/>
              <a:defRPr sz="900" b="0">
                <a:solidFill>
                  <a:schemeClr val="tx2"/>
                </a:solidFill>
              </a:defRPr>
            </a:lvl1pPr>
          </a:lstStyle>
          <a:p>
            <a:pPr lvl="0"/>
            <a:r>
              <a:rPr lang="en-US" dirty="0"/>
              <a:t>Avenir Next LT Pro 9pt</a:t>
            </a:r>
          </a:p>
        </p:txBody>
      </p:sp>
      <p:sp>
        <p:nvSpPr>
          <p:cNvPr id="2" name="TextBox 1">
            <a:extLst>
              <a:ext uri="{FF2B5EF4-FFF2-40B4-BE49-F238E27FC236}">
                <a16:creationId xmlns:a16="http://schemas.microsoft.com/office/drawing/2014/main" id="{1084D42B-6F73-BB6D-2169-97E0C5ADA4CF}"/>
              </a:ext>
            </a:extLst>
          </p:cNvPr>
          <p:cNvSpPr txBox="1"/>
          <p:nvPr userDrawn="1"/>
        </p:nvSpPr>
        <p:spPr>
          <a:xfrm>
            <a:off x="609600" y="996697"/>
            <a:ext cx="6705598" cy="169277"/>
          </a:xfrm>
          <a:prstGeom prst="rect">
            <a:avLst/>
          </a:prstGeom>
          <a:noFill/>
          <a:ln>
            <a:noFill/>
          </a:ln>
        </p:spPr>
        <p:txBody>
          <a:bodyPr wrap="square" lIns="0" tIns="0" rIns="0" bIns="0" rtlCol="0">
            <a:spAutoFit/>
          </a:bodyPr>
          <a:lstStyle/>
          <a:p>
            <a:r>
              <a:rPr lang="en-US" sz="1100" b="1" i="0" dirty="0">
                <a:solidFill>
                  <a:schemeClr val="accent1"/>
                </a:solidFill>
                <a:latin typeface="Avenir Next LT Pro" panose="020B0504020202020204" pitchFamily="34" charset="77"/>
              </a:rPr>
              <a:t>DISCLOSURE</a:t>
            </a:r>
          </a:p>
        </p:txBody>
      </p:sp>
      <p:sp>
        <p:nvSpPr>
          <p:cNvPr id="6" name="Text Placeholder 36">
            <a:extLst>
              <a:ext uri="{FF2B5EF4-FFF2-40B4-BE49-F238E27FC236}">
                <a16:creationId xmlns:a16="http://schemas.microsoft.com/office/drawing/2014/main" id="{66707D06-8064-D1F7-8B3B-2A06579B4F91}"/>
              </a:ext>
            </a:extLst>
          </p:cNvPr>
          <p:cNvSpPr>
            <a:spLocks noGrp="1"/>
          </p:cNvSpPr>
          <p:nvPr>
            <p:ph type="body" sz="quarter" idx="25" hasCustomPrompt="1"/>
          </p:nvPr>
        </p:nvSpPr>
        <p:spPr>
          <a:xfrm>
            <a:off x="3892056" y="305676"/>
            <a:ext cx="3423142" cy="184666"/>
          </a:xfrm>
        </p:spPr>
        <p:txBody>
          <a:bodyPr wrap="square" lIns="0" tIns="0" rIns="0" bIns="0">
            <a:spAutoFit/>
          </a:bodyPr>
          <a:lstStyle>
            <a:lvl1pPr marL="0" indent="0" algn="r">
              <a:lnSpc>
                <a:spcPct val="100000"/>
              </a:lnSpc>
              <a:spcBef>
                <a:spcPts val="900"/>
              </a:spcBef>
              <a:buClr>
                <a:schemeClr val="tx1"/>
              </a:buClr>
              <a:buSzPct val="100000"/>
              <a:buFontTx/>
              <a:buNone/>
              <a:tabLst/>
              <a:defRPr sz="1200" b="0" cap="all" baseline="0">
                <a:solidFill>
                  <a:schemeClr val="accent1"/>
                </a:solidFill>
              </a:defRPr>
            </a:lvl1pPr>
          </a:lstStyle>
          <a:p>
            <a:pPr lvl="0"/>
            <a:r>
              <a:rPr lang="en-US" dirty="0"/>
              <a:t>Title: Avenir Next LT Pro 12pt all cap</a:t>
            </a:r>
          </a:p>
        </p:txBody>
      </p:sp>
      <p:sp>
        <p:nvSpPr>
          <p:cNvPr id="5" name="Slide Number Placeholder 25">
            <a:extLst>
              <a:ext uri="{FF2B5EF4-FFF2-40B4-BE49-F238E27FC236}">
                <a16:creationId xmlns:a16="http://schemas.microsoft.com/office/drawing/2014/main" id="{8B7F9324-099A-EC27-67A9-F1FE7F0BAFFC}"/>
              </a:ext>
            </a:extLst>
          </p:cNvPr>
          <p:cNvSpPr txBox="1">
            <a:spLocks/>
          </p:cNvSpPr>
          <p:nvPr userDrawn="1"/>
        </p:nvSpPr>
        <p:spPr>
          <a:xfrm>
            <a:off x="5489258" y="9468699"/>
            <a:ext cx="1825942" cy="535517"/>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tx1"/>
                </a:solidFill>
                <a:latin typeface="Avenir Next LT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Instant Insights  | </a:t>
            </a:r>
            <a:fld id="{8144B95F-B30E-4A43-B7E3-CCBA3BC8644C}" type="slidenum">
              <a:rPr lang="en-US" smtClean="0"/>
              <a:pPr/>
              <a:t>‹#›</a:t>
            </a:fld>
            <a:endParaRPr lang="en-US" dirty="0"/>
          </a:p>
        </p:txBody>
      </p:sp>
    </p:spTree>
    <p:extLst>
      <p:ext uri="{BB962C8B-B14F-4D97-AF65-F5344CB8AC3E}">
        <p14:creationId xmlns:p14="http://schemas.microsoft.com/office/powerpoint/2010/main" val="2047048884"/>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guide id="3" pos="432">
          <p15:clr>
            <a:srgbClr val="FBAE40"/>
          </p15:clr>
        </p15:guide>
        <p15:guide id="4" pos="4608">
          <p15:clr>
            <a:srgbClr val="FBAE40"/>
          </p15:clr>
        </p15:guide>
        <p15:guide id="5" orient="horz" pos="6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inal Page">
    <p:spTree>
      <p:nvGrpSpPr>
        <p:cNvPr id="1" name=""/>
        <p:cNvGrpSpPr/>
        <p:nvPr/>
      </p:nvGrpSpPr>
      <p:grpSpPr>
        <a:xfrm>
          <a:off x="0" y="0"/>
          <a:ext cx="0" cy="0"/>
          <a:chOff x="0" y="0"/>
          <a:chExt cx="0" cy="0"/>
        </a:xfrm>
      </p:grpSpPr>
      <p:sp>
        <p:nvSpPr>
          <p:cNvPr id="43" name="Text Placeholder 36">
            <a:extLst>
              <a:ext uri="{FF2B5EF4-FFF2-40B4-BE49-F238E27FC236}">
                <a16:creationId xmlns:a16="http://schemas.microsoft.com/office/drawing/2014/main" id="{BB152BDC-80EE-6FDF-721B-EBA1EA3E4ECB}"/>
              </a:ext>
            </a:extLst>
          </p:cNvPr>
          <p:cNvSpPr>
            <a:spLocks noGrp="1"/>
          </p:cNvSpPr>
          <p:nvPr>
            <p:ph type="body" sz="quarter" idx="19" hasCustomPrompt="1"/>
          </p:nvPr>
        </p:nvSpPr>
        <p:spPr>
          <a:xfrm>
            <a:off x="609599" y="1631090"/>
            <a:ext cx="6705601" cy="143950"/>
          </a:xfrm>
        </p:spPr>
        <p:txBody>
          <a:bodyPr wrap="square" lIns="0" tIns="0" rIns="0" bIns="0">
            <a:spAutoFit/>
          </a:bodyPr>
          <a:lstStyle>
            <a:lvl1pPr marL="0" indent="0">
              <a:lnSpc>
                <a:spcPts val="1220"/>
              </a:lnSpc>
              <a:spcBef>
                <a:spcPts val="900"/>
              </a:spcBef>
              <a:buClr>
                <a:schemeClr val="tx1"/>
              </a:buClr>
              <a:buSzPct val="100000"/>
              <a:buFontTx/>
              <a:buNone/>
              <a:tabLst/>
              <a:defRPr sz="900" b="0">
                <a:solidFill>
                  <a:schemeClr val="tx2"/>
                </a:solidFill>
              </a:defRPr>
            </a:lvl1pPr>
          </a:lstStyle>
          <a:p>
            <a:pPr lvl="0"/>
            <a:r>
              <a:rPr lang="en-US" dirty="0"/>
              <a:t>Avenir Next LT Pro 9pt</a:t>
            </a:r>
          </a:p>
        </p:txBody>
      </p:sp>
      <p:sp>
        <p:nvSpPr>
          <p:cNvPr id="6" name="Text Placeholder 36">
            <a:extLst>
              <a:ext uri="{FF2B5EF4-FFF2-40B4-BE49-F238E27FC236}">
                <a16:creationId xmlns:a16="http://schemas.microsoft.com/office/drawing/2014/main" id="{66707D06-8064-D1F7-8B3B-2A06579B4F91}"/>
              </a:ext>
            </a:extLst>
          </p:cNvPr>
          <p:cNvSpPr>
            <a:spLocks noGrp="1"/>
          </p:cNvSpPr>
          <p:nvPr>
            <p:ph type="body" sz="quarter" idx="25" hasCustomPrompt="1"/>
          </p:nvPr>
        </p:nvSpPr>
        <p:spPr>
          <a:xfrm>
            <a:off x="3892056" y="305676"/>
            <a:ext cx="3423144" cy="184666"/>
          </a:xfrm>
        </p:spPr>
        <p:txBody>
          <a:bodyPr wrap="square" lIns="0" tIns="0" rIns="0" bIns="0">
            <a:spAutoFit/>
          </a:bodyPr>
          <a:lstStyle>
            <a:lvl1pPr marL="0" indent="0" algn="r">
              <a:lnSpc>
                <a:spcPct val="100000"/>
              </a:lnSpc>
              <a:spcBef>
                <a:spcPts val="900"/>
              </a:spcBef>
              <a:buClr>
                <a:schemeClr val="tx1"/>
              </a:buClr>
              <a:buSzPct val="100000"/>
              <a:buFontTx/>
              <a:buNone/>
              <a:tabLst/>
              <a:defRPr sz="1200" b="0" cap="all" baseline="0">
                <a:solidFill>
                  <a:schemeClr val="accent1"/>
                </a:solidFill>
              </a:defRPr>
            </a:lvl1pPr>
          </a:lstStyle>
          <a:p>
            <a:pPr lvl="0"/>
            <a:r>
              <a:rPr lang="en-US" dirty="0"/>
              <a:t>Title: Avenir Next LT Pro 12pt all cap</a:t>
            </a:r>
          </a:p>
        </p:txBody>
      </p:sp>
      <p:sp>
        <p:nvSpPr>
          <p:cNvPr id="3" name="Text Placeholder 36">
            <a:extLst>
              <a:ext uri="{FF2B5EF4-FFF2-40B4-BE49-F238E27FC236}">
                <a16:creationId xmlns:a16="http://schemas.microsoft.com/office/drawing/2014/main" id="{1C705B7E-9DAE-2651-0D8D-406D4F42D131}"/>
              </a:ext>
            </a:extLst>
          </p:cNvPr>
          <p:cNvSpPr>
            <a:spLocks noGrp="1"/>
          </p:cNvSpPr>
          <p:nvPr>
            <p:ph type="body" sz="quarter" idx="24" hasCustomPrompt="1"/>
          </p:nvPr>
        </p:nvSpPr>
        <p:spPr>
          <a:xfrm>
            <a:off x="609599" y="9472154"/>
            <a:ext cx="2990088" cy="123111"/>
          </a:xfrm>
        </p:spPr>
        <p:txBody>
          <a:bodyPr wrap="square" lIns="0" tIns="0" rIns="0" bIns="0" anchor="b">
            <a:spAutoFit/>
          </a:bodyPr>
          <a:lstStyle>
            <a:lvl1pPr marL="0" indent="0">
              <a:lnSpc>
                <a:spcPct val="100000"/>
              </a:lnSpc>
              <a:spcBef>
                <a:spcPts val="0"/>
              </a:spcBef>
              <a:buClr>
                <a:schemeClr val="tx1"/>
              </a:buClr>
              <a:buSzPct val="100000"/>
              <a:buFontTx/>
              <a:buNone/>
              <a:tabLst/>
              <a:defRPr sz="800" b="0">
                <a:solidFill>
                  <a:schemeClr val="tx2"/>
                </a:solidFill>
              </a:defRPr>
            </a:lvl1pPr>
          </a:lstStyle>
          <a:p>
            <a:pPr lvl="0"/>
            <a:r>
              <a:rPr lang="en-US" dirty="0"/>
              <a:t>MARK CODE Avenir Next LT Pro 8pt</a:t>
            </a:r>
          </a:p>
        </p:txBody>
      </p:sp>
    </p:spTree>
    <p:extLst>
      <p:ext uri="{BB962C8B-B14F-4D97-AF65-F5344CB8AC3E}">
        <p14:creationId xmlns:p14="http://schemas.microsoft.com/office/powerpoint/2010/main" val="3404721320"/>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guide id="3" pos="432">
          <p15:clr>
            <a:srgbClr val="FBAE40"/>
          </p15:clr>
        </p15:guide>
        <p15:guide id="4" pos="4608">
          <p15:clr>
            <a:srgbClr val="FBAE40"/>
          </p15:clr>
        </p15:guide>
        <p15:guide id="5" orient="horz" pos="616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latin typeface="Avenir Next LT Pro" panose="020B0504020202020204" pitchFamily="34" charset="77"/>
              </a:defRPr>
            </a:lvl1pPr>
          </a:lstStyle>
          <a:p>
            <a:fld id="{7EB0290A-26F2-6945-8739-55DD108F90D5}" type="datetimeFigureOut">
              <a:rPr lang="en-US" smtClean="0"/>
              <a:pPr/>
              <a:t>8/4/2025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latin typeface="Avenir Next LT Pro" panose="020B0504020202020204" pitchFamily="34" charset="77"/>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solidFill>
                <a:latin typeface="Avenir Next LT Pro" panose="020B0504020202020204" pitchFamily="34" charset="77"/>
              </a:defRPr>
            </a:lvl1pPr>
          </a:lstStyle>
          <a:p>
            <a:r>
              <a:rPr lang="en-US" dirty="0"/>
              <a:t>MACRO | </a:t>
            </a:r>
            <a:fld id="{8144B95F-B30E-4A43-B7E3-CCBA3BC8644C}" type="slidenum">
              <a:rPr lang="en-US" smtClean="0"/>
              <a:pPr/>
              <a:t>‹#›</a:t>
            </a:fld>
            <a:endParaRPr lang="en-US" dirty="0"/>
          </a:p>
        </p:txBody>
      </p:sp>
    </p:spTree>
    <p:extLst>
      <p:ext uri="{BB962C8B-B14F-4D97-AF65-F5344CB8AC3E}">
        <p14:creationId xmlns:p14="http://schemas.microsoft.com/office/powerpoint/2010/main" val="1213669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777240" rtl="0" eaLnBrk="1" latinLnBrk="0" hangingPunct="1">
        <a:lnSpc>
          <a:spcPct val="90000"/>
        </a:lnSpc>
        <a:spcBef>
          <a:spcPct val="0"/>
        </a:spcBef>
        <a:buNone/>
        <a:defRPr sz="3740" kern="1200">
          <a:solidFill>
            <a:schemeClr val="tx1"/>
          </a:solidFill>
          <a:latin typeface="Avenir Next LT Pro" panose="020B0504020202020204" pitchFamily="34" charset="77"/>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D5FB2D65-9AE1-5195-1985-07F9BEACF5A8}"/>
              </a:ext>
            </a:extLst>
          </p:cNvPr>
          <p:cNvSpPr txBox="1"/>
          <p:nvPr/>
        </p:nvSpPr>
        <p:spPr>
          <a:xfrm>
            <a:off x="609600" y="9578208"/>
            <a:ext cx="2990088" cy="206210"/>
          </a:xfrm>
          <a:prstGeom prst="rect">
            <a:avLst/>
          </a:prstGeom>
          <a:noFill/>
          <a:ln>
            <a:solidFill>
              <a:schemeClr val="tx2"/>
            </a:solidFill>
          </a:ln>
        </p:spPr>
        <p:txBody>
          <a:bodyPr wrap="square" lIns="0" tIns="45720" rIns="0" bIns="36576" anchor="ctr">
            <a:spAutoFit/>
          </a:bodyPr>
          <a:lstStyle/>
          <a:p>
            <a:pPr algn="ctr"/>
            <a:r>
              <a:rPr lang="en-GB" sz="800" b="1" dirty="0">
                <a:solidFill>
                  <a:schemeClr val="tx2"/>
                </a:solidFill>
                <a:latin typeface="Avenir Next LT Pro" panose="020B0504020202020204" pitchFamily="34" charset="77"/>
              </a:rPr>
              <a:t> Not FDIC-Insured. Not Bank-Guaranteed. May Lose Value.</a:t>
            </a:r>
            <a:endParaRPr lang="en-US" sz="800" b="1" dirty="0">
              <a:solidFill>
                <a:schemeClr val="tx2"/>
              </a:solidFill>
            </a:endParaRPr>
          </a:p>
        </p:txBody>
      </p:sp>
      <p:sp>
        <p:nvSpPr>
          <p:cNvPr id="35" name="Slide Number Placeholder 25">
            <a:extLst>
              <a:ext uri="{FF2B5EF4-FFF2-40B4-BE49-F238E27FC236}">
                <a16:creationId xmlns:a16="http://schemas.microsoft.com/office/drawing/2014/main" id="{A1A31C14-EAAE-B105-4DC5-D5DBCD891152}"/>
              </a:ext>
            </a:extLst>
          </p:cNvPr>
          <p:cNvSpPr txBox="1">
            <a:spLocks/>
          </p:cNvSpPr>
          <p:nvPr/>
        </p:nvSpPr>
        <p:spPr>
          <a:xfrm>
            <a:off x="5489258" y="9674902"/>
            <a:ext cx="1825942" cy="123111"/>
          </a:xfrm>
          <a:prstGeom prst="rect">
            <a:avLst/>
          </a:prstGeom>
        </p:spPr>
        <p:txBody>
          <a:bodyPr vert="horz" lIns="0" tIns="0" rIns="0" bIns="0" rtlCol="0" anchor="ctr">
            <a:spAutoFit/>
          </a:bodyPr>
          <a:lstStyle>
            <a:defPPr>
              <a:defRPr lang="en-US"/>
            </a:defPPr>
            <a:lvl1pPr marL="0" algn="r" defTabSz="457200" rtl="0" eaLnBrk="1" latinLnBrk="0" hangingPunct="1">
              <a:defRPr sz="800" kern="1200">
                <a:solidFill>
                  <a:schemeClr val="tx1"/>
                </a:solidFill>
                <a:latin typeface="Avenir Next LT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t>
            </a:r>
            <a:fld id="{8144B95F-B30E-4A43-B7E3-CCBA3BC8644C}" type="slidenum">
              <a:rPr lang="en-US" smtClean="0"/>
              <a:pPr/>
              <a:t>1</a:t>
            </a:fld>
            <a:endParaRPr lang="en-US" dirty="0"/>
          </a:p>
        </p:txBody>
      </p:sp>
      <p:pic>
        <p:nvPicPr>
          <p:cNvPr id="23" name="Picture 22">
            <a:extLst>
              <a:ext uri="{FF2B5EF4-FFF2-40B4-BE49-F238E27FC236}">
                <a16:creationId xmlns:a16="http://schemas.microsoft.com/office/drawing/2014/main" id="{5247493C-BCF1-8895-4DF3-2CBB8DF746AF}"/>
              </a:ext>
            </a:extLst>
          </p:cNvPr>
          <p:cNvPicPr>
            <a:picLocks noChangeAspect="1"/>
          </p:cNvPicPr>
          <p:nvPr/>
        </p:nvPicPr>
        <p:blipFill>
          <a:blip r:embed="rId3"/>
          <a:stretch>
            <a:fillRect/>
          </a:stretch>
        </p:blipFill>
        <p:spPr>
          <a:xfrm>
            <a:off x="5189371" y="448181"/>
            <a:ext cx="2137340" cy="189738"/>
          </a:xfrm>
          <a:prstGeom prst="rect">
            <a:avLst/>
          </a:prstGeom>
        </p:spPr>
      </p:pic>
      <p:sp>
        <p:nvSpPr>
          <p:cNvPr id="25" name="TextBox 24">
            <a:extLst>
              <a:ext uri="{FF2B5EF4-FFF2-40B4-BE49-F238E27FC236}">
                <a16:creationId xmlns:a16="http://schemas.microsoft.com/office/drawing/2014/main" id="{2827EDF5-54AE-3062-BC14-BCA6EB238019}"/>
              </a:ext>
            </a:extLst>
          </p:cNvPr>
          <p:cNvSpPr txBox="1"/>
          <p:nvPr/>
        </p:nvSpPr>
        <p:spPr>
          <a:xfrm>
            <a:off x="5189371" y="1070572"/>
            <a:ext cx="2221079" cy="276999"/>
          </a:xfrm>
          <a:prstGeom prst="rect">
            <a:avLst/>
          </a:prstGeom>
          <a:noFill/>
        </p:spPr>
        <p:txBody>
          <a:bodyPr wrap="square" lIns="0" tIns="0" rIns="0" bIns="0">
            <a:spAutoFit/>
          </a:bodyPr>
          <a:lstStyle/>
          <a:p>
            <a:pPr algn="l"/>
            <a:r>
              <a:rPr lang="en-US" sz="900" b="1" i="0" u="none" strike="noStrike" spc="-10" dirty="0">
                <a:latin typeface="Avenir Next LT Pro" panose="020B0504020202020204" pitchFamily="34" charset="0"/>
              </a:rPr>
              <a:t>INVESTMENT VIEWS</a:t>
            </a:r>
          </a:p>
          <a:p>
            <a:pPr algn="l"/>
            <a:r>
              <a:rPr lang="en-US" sz="900" b="0" i="0" u="none" strike="noStrike" spc="-10" dirty="0">
                <a:latin typeface="Avenir Next LT Pro" panose="020B0504020202020204" pitchFamily="34" charset="0"/>
              </a:rPr>
              <a:t>FROM THE BNY INVESTMENT INSTITUTE</a:t>
            </a:r>
            <a:endParaRPr lang="en-US" sz="900" spc="-10" dirty="0">
              <a:latin typeface="Avenir Next LT Pro" panose="020B0504020202020204" pitchFamily="34" charset="0"/>
            </a:endParaRPr>
          </a:p>
        </p:txBody>
      </p:sp>
      <p:cxnSp>
        <p:nvCxnSpPr>
          <p:cNvPr id="26" name="Straight Connector 25">
            <a:extLst>
              <a:ext uri="{FF2B5EF4-FFF2-40B4-BE49-F238E27FC236}">
                <a16:creationId xmlns:a16="http://schemas.microsoft.com/office/drawing/2014/main" id="{A0797E7C-A24F-E53E-3998-9E62B71E686A}"/>
              </a:ext>
            </a:extLst>
          </p:cNvPr>
          <p:cNvCxnSpPr/>
          <p:nvPr/>
        </p:nvCxnSpPr>
        <p:spPr>
          <a:xfrm>
            <a:off x="5189371" y="1436289"/>
            <a:ext cx="2137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Placeholder 2">
            <a:extLst>
              <a:ext uri="{FF2B5EF4-FFF2-40B4-BE49-F238E27FC236}">
                <a16:creationId xmlns:a16="http://schemas.microsoft.com/office/drawing/2014/main" id="{13A8610E-3AB5-3AD3-675D-793F5963B41A}"/>
              </a:ext>
            </a:extLst>
          </p:cNvPr>
          <p:cNvSpPr txBox="1">
            <a:spLocks/>
          </p:cNvSpPr>
          <p:nvPr/>
        </p:nvSpPr>
        <p:spPr>
          <a:xfrm>
            <a:off x="609599" y="3177254"/>
            <a:ext cx="6705600" cy="884858"/>
          </a:xfrm>
          <a:prstGeom prst="rect">
            <a:avLst/>
          </a:prstGeom>
        </p:spPr>
        <p:txBody>
          <a:bodyPr vert="horz" wrap="square" lIns="0" tIns="0" rIns="0" bIns="0" rtlCol="0">
            <a:spAutoFit/>
          </a:bodyPr>
          <a:lstStyle>
            <a:lvl1pPr marL="0" indent="0" algn="l" defTabSz="777240" rtl="0" eaLnBrk="1" latinLnBrk="0" hangingPunct="1">
              <a:lnSpc>
                <a:spcPts val="1220"/>
              </a:lnSpc>
              <a:spcBef>
                <a:spcPts val="850"/>
              </a:spcBef>
              <a:buFont typeface="Arial" panose="020B0604020202020204" pitchFamily="34" charset="0"/>
              <a:buNone/>
              <a:defRPr sz="1000" b="1"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1200" b="0" cap="none" dirty="0"/>
              <a:t>The latest U.S. non-farm payroll data underwhelming, the second quarter gross domestic product (GDP) print marginally exceeding expectations, and the Federal Reserve’s (Fed) decision to leave interest rates on hold are all consistent with the BNY Investment Institute’s view of the U.S. economy continuing to slow but not stalling.</a:t>
            </a:r>
            <a:endParaRPr lang="en-GB" sz="1200" b="0" cap="none" dirty="0"/>
          </a:p>
          <a:p>
            <a:endParaRPr lang="en-US" sz="1200" b="0" cap="none" dirty="0"/>
          </a:p>
        </p:txBody>
      </p:sp>
      <p:sp>
        <p:nvSpPr>
          <p:cNvPr id="67" name="Text Placeholder 3">
            <a:extLst>
              <a:ext uri="{FF2B5EF4-FFF2-40B4-BE49-F238E27FC236}">
                <a16:creationId xmlns:a16="http://schemas.microsoft.com/office/drawing/2014/main" id="{05BE1822-B04C-4CBB-2B0F-9D493925B367}"/>
              </a:ext>
            </a:extLst>
          </p:cNvPr>
          <p:cNvSpPr txBox="1">
            <a:spLocks/>
          </p:cNvSpPr>
          <p:nvPr/>
        </p:nvSpPr>
        <p:spPr>
          <a:xfrm>
            <a:off x="609601" y="4235127"/>
            <a:ext cx="6515100" cy="615553"/>
          </a:xfrm>
          <a:prstGeom prst="rect">
            <a:avLst/>
          </a:prstGeom>
        </p:spPr>
        <p:txBody>
          <a:bodyPr vert="horz" wrap="square" lIns="0" tIns="0" rIns="0" bIns="0" rtlCol="0">
            <a:spAutoFit/>
          </a:bodyPr>
          <a:lstStyle>
            <a:lvl1pPr marL="0" indent="0" algn="l" defTabSz="777240" rtl="0" eaLnBrk="1" latinLnBrk="0" hangingPunct="1">
              <a:lnSpc>
                <a:spcPts val="1220"/>
              </a:lnSpc>
              <a:spcBef>
                <a:spcPts val="900"/>
              </a:spcBef>
              <a:buClr>
                <a:schemeClr val="tx1"/>
              </a:buClr>
              <a:buSzPct val="100000"/>
              <a:buFontTx/>
              <a:buNone/>
              <a:tabLst/>
              <a:defRPr sz="900" b="0" kern="1200">
                <a:solidFill>
                  <a:schemeClr val="tx2"/>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R="0" lvl="0">
              <a:lnSpc>
                <a:spcPct val="100000"/>
              </a:lnSpc>
              <a:spcBef>
                <a:spcPts val="0"/>
              </a:spcBef>
              <a:spcAft>
                <a:spcPts val="0"/>
              </a:spcAft>
            </a:pPr>
            <a:r>
              <a:rPr lang="en-GB" sz="1000" dirty="0">
                <a:effectLst/>
                <a:latin typeface="Avenir Next LT Pro" panose="020B0504020202020204" pitchFamily="34" charset="0"/>
                <a:ea typeface="Times New Roman" panose="02020603050405020304" pitchFamily="18" charset="0"/>
                <a:cs typeface="Aptos" panose="020B0004020202020204" pitchFamily="34" charset="0"/>
              </a:rPr>
              <a:t>The three events came as no real surprise. Since the start of 2025, underlying growth in the U.S. has slowed significantly which we view as consistent with tariff policy and an economy that is downshifting but not reversing. </a:t>
            </a:r>
            <a:r>
              <a:rPr lang="en-GB" sz="1000" dirty="0">
                <a:latin typeface="Avenir Next LT Pro" panose="020B0504020202020204" pitchFamily="34" charset="0"/>
                <a:ea typeface="Aptos" panose="020B0004020202020204" pitchFamily="34" charset="0"/>
                <a:cs typeface="Aptos" panose="020B0004020202020204" pitchFamily="34" charset="0"/>
              </a:rPr>
              <a:t>As such, our asset allocation views are unchanged. We maintain a defensive tilt across portfolios, underscoring our view that risk assets remain vulnerable amid persistent macroeconomic and geopolitical uncertainty.</a:t>
            </a:r>
            <a:endParaRPr lang="en-US" sz="1000" dirty="0">
              <a:effectLst/>
              <a:latin typeface="Avenir Next LT Pro" panose="020B0504020202020204" pitchFamily="34" charset="0"/>
              <a:ea typeface="Aptos" panose="020B0004020202020204" pitchFamily="34" charset="0"/>
              <a:cs typeface="Aptos" panose="020B0004020202020204" pitchFamily="34" charset="0"/>
            </a:endParaRPr>
          </a:p>
        </p:txBody>
      </p:sp>
      <p:sp>
        <p:nvSpPr>
          <p:cNvPr id="68" name="Text Placeholder 4">
            <a:extLst>
              <a:ext uri="{FF2B5EF4-FFF2-40B4-BE49-F238E27FC236}">
                <a16:creationId xmlns:a16="http://schemas.microsoft.com/office/drawing/2014/main" id="{6FF9778C-C263-9675-7CFE-5564EEDB12C5}"/>
              </a:ext>
            </a:extLst>
          </p:cNvPr>
          <p:cNvSpPr txBox="1">
            <a:spLocks/>
          </p:cNvSpPr>
          <p:nvPr/>
        </p:nvSpPr>
        <p:spPr>
          <a:xfrm>
            <a:off x="609599" y="2793659"/>
            <a:ext cx="2052320" cy="152349"/>
          </a:xfrm>
          <a:prstGeom prst="rect">
            <a:avLst/>
          </a:prstGeom>
        </p:spPr>
        <p:txBody>
          <a:bodyPr vert="horz" wrap="square" lIns="0" tIns="0" rIns="0" bIns="0" rtlCol="0">
            <a:spAutoFit/>
          </a:bodyPr>
          <a:lstStyle>
            <a:lvl1pPr marL="0" indent="0" algn="l" defTabSz="777240" rtl="0" eaLnBrk="1" latinLnBrk="0" hangingPunct="1">
              <a:lnSpc>
                <a:spcPct val="90000"/>
              </a:lnSpc>
              <a:spcBef>
                <a:spcPts val="850"/>
              </a:spcBef>
              <a:buFont typeface="Arial" panose="020B0604020202020204" pitchFamily="34" charset="0"/>
              <a:buNone/>
              <a:defRPr sz="1000" b="0" kern="1200">
                <a:solidFill>
                  <a:schemeClr val="tx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1100" dirty="0"/>
              <a:t>August 2025</a:t>
            </a:r>
          </a:p>
        </p:txBody>
      </p:sp>
      <p:sp>
        <p:nvSpPr>
          <p:cNvPr id="70" name="Text Placeholder 2">
            <a:extLst>
              <a:ext uri="{FF2B5EF4-FFF2-40B4-BE49-F238E27FC236}">
                <a16:creationId xmlns:a16="http://schemas.microsoft.com/office/drawing/2014/main" id="{112FFCFE-89E2-011E-2F14-FE318A70F4DF}"/>
              </a:ext>
            </a:extLst>
          </p:cNvPr>
          <p:cNvSpPr txBox="1">
            <a:spLocks/>
          </p:cNvSpPr>
          <p:nvPr/>
        </p:nvSpPr>
        <p:spPr>
          <a:xfrm>
            <a:off x="609599" y="3997305"/>
            <a:ext cx="6705600" cy="153888"/>
          </a:xfrm>
          <a:prstGeom prst="rect">
            <a:avLst/>
          </a:prstGeom>
        </p:spPr>
        <p:txBody>
          <a:bodyPr vert="horz" wrap="square" lIns="0" tIns="0" rIns="0" bIns="0" rtlCol="0">
            <a:spAutoFit/>
          </a:bodyPr>
          <a:lstStyle>
            <a:lvl1pPr marL="0" indent="0" algn="l" defTabSz="777240" rtl="0" eaLnBrk="1" latinLnBrk="0" hangingPunct="1">
              <a:lnSpc>
                <a:spcPts val="1220"/>
              </a:lnSpc>
              <a:spcBef>
                <a:spcPts val="850"/>
              </a:spcBef>
              <a:buFont typeface="Arial" panose="020B0604020202020204" pitchFamily="34" charset="0"/>
              <a:buNone/>
              <a:defRPr sz="1000" b="1"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dirty="0"/>
              <a:t>No surprises</a:t>
            </a:r>
          </a:p>
        </p:txBody>
      </p:sp>
      <p:sp>
        <p:nvSpPr>
          <p:cNvPr id="71" name="Text Placeholder 22">
            <a:extLst>
              <a:ext uri="{FF2B5EF4-FFF2-40B4-BE49-F238E27FC236}">
                <a16:creationId xmlns:a16="http://schemas.microsoft.com/office/drawing/2014/main" id="{AB2B8FB7-7716-DFF5-51F2-3306C40C1497}"/>
              </a:ext>
            </a:extLst>
          </p:cNvPr>
          <p:cNvSpPr txBox="1">
            <a:spLocks/>
          </p:cNvSpPr>
          <p:nvPr/>
        </p:nvSpPr>
        <p:spPr>
          <a:xfrm>
            <a:off x="584198" y="1841974"/>
            <a:ext cx="6720841" cy="923330"/>
          </a:xfrm>
          <a:prstGeom prst="rect">
            <a:avLst/>
          </a:prstGeom>
        </p:spPr>
        <p:txBody>
          <a:bodyPr vert="horz" wrap="square" lIns="0" tIns="0" rIns="0" bIns="0" rtlCol="0" anchor="b" anchorCtr="0">
            <a:spAutoFit/>
          </a:bodyPr>
          <a:lstStyle>
            <a:lvl1pPr marL="0" indent="0" algn="l" defTabSz="777240" rtl="0" eaLnBrk="1" latinLnBrk="0" hangingPunct="1">
              <a:lnSpc>
                <a:spcPct val="75000"/>
              </a:lnSpc>
              <a:spcBef>
                <a:spcPts val="0"/>
              </a:spcBef>
              <a:buFont typeface="Arial" panose="020B0604020202020204" pitchFamily="34" charset="0"/>
              <a:buNone/>
              <a:defRPr sz="6600" kern="1200" cap="all" spc="-150" baseline="0">
                <a:solidFill>
                  <a:schemeClr val="accent1"/>
                </a:solidFill>
                <a:latin typeface="Impact" panose="020B0806030902050204" pitchFamily="34" charset="0"/>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6000" kern="1200" cap="all" baseline="0">
                <a:solidFill>
                  <a:schemeClr val="tx1"/>
                </a:solidFill>
                <a:latin typeface="Impact" panose="020B0806030902050204" pitchFamily="34" charset="0"/>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6000" kern="1200" cap="all" baseline="0">
                <a:solidFill>
                  <a:schemeClr val="tx1"/>
                </a:solidFill>
                <a:latin typeface="Impact" panose="020B0806030902050204" pitchFamily="34" charset="0"/>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6000" kern="1200" cap="all" baseline="0">
                <a:solidFill>
                  <a:schemeClr val="tx1"/>
                </a:solidFill>
                <a:latin typeface="Impact" panose="020B0806030902050204" pitchFamily="34" charset="0"/>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6000" kern="1200" cap="all" baseline="0">
                <a:solidFill>
                  <a:schemeClr val="tx1"/>
                </a:solidFill>
                <a:latin typeface="Impact" panose="020B0806030902050204" pitchFamily="34"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4000" spc="-100" dirty="0"/>
              <a:t>Latest U.S. economic data: </a:t>
            </a:r>
            <a:br>
              <a:rPr lang="en-US" sz="4000" spc="-100" dirty="0"/>
            </a:br>
            <a:r>
              <a:rPr lang="en-US" sz="4000" spc="-100" dirty="0">
                <a:solidFill>
                  <a:schemeClr val="accent2"/>
                </a:solidFill>
              </a:rPr>
              <a:t>‘Noisy’ but no surprises</a:t>
            </a:r>
          </a:p>
        </p:txBody>
      </p:sp>
      <p:sp>
        <p:nvSpPr>
          <p:cNvPr id="2" name="Text Placeholder 3">
            <a:extLst>
              <a:ext uri="{FF2B5EF4-FFF2-40B4-BE49-F238E27FC236}">
                <a16:creationId xmlns:a16="http://schemas.microsoft.com/office/drawing/2014/main" id="{F622DEA8-DFA4-7552-E2C4-4DA693E0BB90}"/>
              </a:ext>
            </a:extLst>
          </p:cNvPr>
          <p:cNvSpPr txBox="1">
            <a:spLocks/>
          </p:cNvSpPr>
          <p:nvPr/>
        </p:nvSpPr>
        <p:spPr>
          <a:xfrm>
            <a:off x="610325" y="5248958"/>
            <a:ext cx="6705599" cy="1461939"/>
          </a:xfrm>
          <a:prstGeom prst="rect">
            <a:avLst/>
          </a:prstGeom>
        </p:spPr>
        <p:txBody>
          <a:bodyPr vert="horz" wrap="square" lIns="0" tIns="0" rIns="0" bIns="0" rtlCol="0">
            <a:spAutoFit/>
          </a:bodyPr>
          <a:lstStyle>
            <a:lvl1pPr marL="0" indent="0" algn="l" defTabSz="777240" rtl="0" eaLnBrk="1" latinLnBrk="0" hangingPunct="1">
              <a:lnSpc>
                <a:spcPts val="1220"/>
              </a:lnSpc>
              <a:spcBef>
                <a:spcPts val="900"/>
              </a:spcBef>
              <a:buClr>
                <a:schemeClr val="tx1"/>
              </a:buClr>
              <a:buSzPct val="100000"/>
              <a:buFontTx/>
              <a:buNone/>
              <a:tabLst/>
              <a:defRPr sz="900" b="0" kern="1200">
                <a:solidFill>
                  <a:schemeClr val="tx2"/>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GB" sz="1000" dirty="0"/>
              <a:t>U.S. non-farm payrolls rose just 73,000 in July, well below expectations. May and June figures were also revised down sharply, by over 100,00 each, to just 19,000 and 14,000, respectively. These significant downward revisions over the past two months suggest that July’s estimate may also be revised lower.</a:t>
            </a:r>
          </a:p>
          <a:p>
            <a:r>
              <a:rPr lang="en-GB" sz="1000" dirty="0"/>
              <a:t>The three-month average job gains fell to 35,000, </a:t>
            </a:r>
            <a:r>
              <a:rPr lang="en-GB" sz="1000" dirty="0" err="1"/>
              <a:t>signaling</a:t>
            </a:r>
            <a:r>
              <a:rPr lang="en-GB" sz="1000" dirty="0"/>
              <a:t> a clear loss of hiring momentum. While private sector employment rose 83,000, a modest improvement from June’s revised 3,000 gain, job growth remained narrow, with healthcare and social assistance accounting for 73,000 of the total gain.</a:t>
            </a:r>
          </a:p>
          <a:p>
            <a:endParaRPr lang="en-GB" sz="1000" dirty="0"/>
          </a:p>
          <a:p>
            <a:pPr marR="0" lvl="0">
              <a:lnSpc>
                <a:spcPct val="100000"/>
              </a:lnSpc>
              <a:spcBef>
                <a:spcPts val="0"/>
              </a:spcBef>
              <a:spcAft>
                <a:spcPts val="0"/>
              </a:spcAft>
            </a:pPr>
            <a:endParaRPr lang="en-GB" sz="1000" dirty="0">
              <a:solidFill>
                <a:schemeClr val="accent1"/>
              </a:solidFill>
              <a:effectLst/>
              <a:latin typeface="Avenir Next LT Pro" panose="020B0504020202020204" pitchFamily="34" charset="0"/>
              <a:ea typeface="Congress Sans Light Std"/>
              <a:cs typeface="Times New Roman" panose="02020603050405020304" pitchFamily="18" charset="0"/>
            </a:endParaRPr>
          </a:p>
        </p:txBody>
      </p:sp>
      <p:sp>
        <p:nvSpPr>
          <p:cNvPr id="4" name="Text Placeholder 2">
            <a:extLst>
              <a:ext uri="{FF2B5EF4-FFF2-40B4-BE49-F238E27FC236}">
                <a16:creationId xmlns:a16="http://schemas.microsoft.com/office/drawing/2014/main" id="{3F125BD1-FCBE-0559-8591-F4946465385C}"/>
              </a:ext>
            </a:extLst>
          </p:cNvPr>
          <p:cNvSpPr txBox="1">
            <a:spLocks/>
          </p:cNvSpPr>
          <p:nvPr/>
        </p:nvSpPr>
        <p:spPr>
          <a:xfrm>
            <a:off x="612093" y="5041429"/>
            <a:ext cx="6705600" cy="153888"/>
          </a:xfrm>
          <a:prstGeom prst="rect">
            <a:avLst/>
          </a:prstGeom>
        </p:spPr>
        <p:txBody>
          <a:bodyPr vert="horz" wrap="square" lIns="0" tIns="0" rIns="0" bIns="0" rtlCol="0">
            <a:spAutoFit/>
          </a:bodyPr>
          <a:lstStyle>
            <a:lvl1pPr marL="0" indent="0" algn="l" defTabSz="777240" rtl="0" eaLnBrk="1" latinLnBrk="0" hangingPunct="1">
              <a:lnSpc>
                <a:spcPts val="1220"/>
              </a:lnSpc>
              <a:spcBef>
                <a:spcPts val="850"/>
              </a:spcBef>
              <a:buFont typeface="Arial" panose="020B0604020202020204" pitchFamily="34" charset="0"/>
              <a:buNone/>
              <a:defRPr sz="1000" b="1"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dirty="0"/>
              <a:t>NON-FARM PAYROLLS</a:t>
            </a:r>
          </a:p>
        </p:txBody>
      </p:sp>
      <p:pic>
        <p:nvPicPr>
          <p:cNvPr id="3" name="Picture 2" descr="A graph of a number of payrolls&#10;&#10;AI-generated content may be incorrect.">
            <a:extLst>
              <a:ext uri="{FF2B5EF4-FFF2-40B4-BE49-F238E27FC236}">
                <a16:creationId xmlns:a16="http://schemas.microsoft.com/office/drawing/2014/main" id="{3D905B33-C003-2C85-C701-40A315DABBC0}"/>
              </a:ext>
            </a:extLst>
          </p:cNvPr>
          <p:cNvPicPr>
            <a:picLocks noChangeAspect="1"/>
          </p:cNvPicPr>
          <p:nvPr/>
        </p:nvPicPr>
        <p:blipFill>
          <a:blip r:embed="rId4"/>
          <a:stretch>
            <a:fillRect/>
          </a:stretch>
        </p:blipFill>
        <p:spPr>
          <a:xfrm>
            <a:off x="1199388" y="6332015"/>
            <a:ext cx="4193706" cy="3166792"/>
          </a:xfrm>
          <a:prstGeom prst="rect">
            <a:avLst/>
          </a:prstGeom>
        </p:spPr>
      </p:pic>
    </p:spTree>
    <p:extLst>
      <p:ext uri="{BB962C8B-B14F-4D97-AF65-F5344CB8AC3E}">
        <p14:creationId xmlns:p14="http://schemas.microsoft.com/office/powerpoint/2010/main" val="245349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584D3BBE-86A0-43C3-0822-688F50FB267B}"/>
              </a:ext>
            </a:extLst>
          </p:cNvPr>
          <p:cNvSpPr txBox="1">
            <a:spLocks/>
          </p:cNvSpPr>
          <p:nvPr/>
        </p:nvSpPr>
        <p:spPr>
          <a:xfrm>
            <a:off x="603475" y="916658"/>
            <a:ext cx="6705599" cy="8848576"/>
          </a:xfrm>
          <a:prstGeom prst="rect">
            <a:avLst/>
          </a:prstGeom>
        </p:spPr>
        <p:txBody>
          <a:bodyPr vert="horz" wrap="square" lIns="0" tIns="0" rIns="0" bIns="0" rtlCol="0">
            <a:spAutoFit/>
          </a:bodyPr>
          <a:lstStyle>
            <a:lvl1pPr marL="0" indent="0" algn="l" defTabSz="777240" rtl="0" eaLnBrk="1" latinLnBrk="0" hangingPunct="1">
              <a:lnSpc>
                <a:spcPts val="1220"/>
              </a:lnSpc>
              <a:spcBef>
                <a:spcPts val="900"/>
              </a:spcBef>
              <a:buClr>
                <a:schemeClr val="tx1"/>
              </a:buClr>
              <a:buSzPct val="100000"/>
              <a:buFontTx/>
              <a:buNone/>
              <a:tabLst/>
              <a:defRPr sz="900" b="0" kern="1200">
                <a:solidFill>
                  <a:schemeClr val="tx2"/>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R="0" lvl="0">
              <a:lnSpc>
                <a:spcPct val="100000"/>
              </a:lnSpc>
              <a:spcBef>
                <a:spcPts val="0"/>
              </a:spcBef>
              <a:spcAft>
                <a:spcPts val="0"/>
              </a:spcAft>
            </a:pPr>
            <a:endParaRPr lang="en-GB" sz="1000" dirty="0">
              <a:latin typeface="Avenir Next LT Pro" panose="020B0504020202020204" pitchFamily="34" charset="0"/>
              <a:ea typeface="Congress Sans Light Std"/>
              <a:cs typeface="Times New Roman" panose="02020603050405020304" pitchFamily="18" charset="0"/>
            </a:endParaRPr>
          </a:p>
          <a:p>
            <a:pPr>
              <a:lnSpc>
                <a:spcPct val="100000"/>
              </a:lnSpc>
              <a:spcBef>
                <a:spcPts val="0"/>
              </a:spcBef>
            </a:pPr>
            <a:r>
              <a:rPr lang="en-GB" sz="1000" b="1" cap="all" dirty="0">
                <a:solidFill>
                  <a:schemeClr val="accent1"/>
                </a:solidFill>
                <a:effectLst/>
                <a:latin typeface="Avenir Next LT Pro" panose="020B0504020202020204" pitchFamily="34" charset="0"/>
                <a:ea typeface="Congress Sans Light Std"/>
                <a:cs typeface="Times New Roman" panose="02020603050405020304" pitchFamily="18" charset="0"/>
              </a:rPr>
              <a:t>A </a:t>
            </a:r>
            <a:r>
              <a:rPr lang="en-GB" sz="1000" b="1" cap="all" dirty="0">
                <a:solidFill>
                  <a:schemeClr val="accent1"/>
                </a:solidFill>
                <a:latin typeface="Avenir Next LT Pro" panose="020B0504020202020204" pitchFamily="34" charset="0"/>
                <a:ea typeface="Congress Sans Light Std"/>
                <a:cs typeface="Times New Roman" panose="02020603050405020304" pitchFamily="18" charset="0"/>
              </a:rPr>
              <a:t>‘noisy’ GDP reading</a:t>
            </a:r>
            <a:endParaRPr lang="en-GB" sz="1000" b="1" cap="all" dirty="0">
              <a:solidFill>
                <a:schemeClr val="accent1"/>
              </a:solidFill>
              <a:effectLst/>
              <a:latin typeface="Avenir Next LT Pro" panose="020B0504020202020204" pitchFamily="34" charset="0"/>
              <a:ea typeface="Congress Sans Light Std"/>
              <a:cs typeface="Times New Roman" panose="02020603050405020304" pitchFamily="18" charset="0"/>
            </a:endParaRPr>
          </a:p>
          <a:p>
            <a:r>
              <a:rPr lang="en-GB" sz="1000" dirty="0"/>
              <a:t>The U.S. economy grew at an annualized rate of 3% in Q2 which was above the consensus estimate of 2.6%. Looking under the hood, we believe the GDP figures for both Q1 and Q2 were affected by three policy factors that make the readings noisy:</a:t>
            </a:r>
          </a:p>
          <a:p>
            <a:pPr marL="228600" lvl="0" indent="-228600">
              <a:buFont typeface="+mj-lt"/>
              <a:buAutoNum type="arabicPeriod"/>
            </a:pPr>
            <a:r>
              <a:rPr lang="en-GB" sz="1000" dirty="0"/>
              <a:t>Fluctuations in net exports, inventories and equipment investment due to frontloading before the tariff hikes.</a:t>
            </a:r>
          </a:p>
          <a:p>
            <a:pPr marL="228600" lvl="0" indent="-228600">
              <a:buFont typeface="+mj-lt"/>
              <a:buAutoNum type="arabicPeriod"/>
            </a:pPr>
            <a:r>
              <a:rPr lang="en-GB" sz="1000" dirty="0"/>
              <a:t>Consumption distortions related to the election.</a:t>
            </a:r>
          </a:p>
          <a:p>
            <a:pPr marL="228600" lvl="0" indent="-228600">
              <a:buFont typeface="+mj-lt"/>
              <a:buAutoNum type="arabicPeriod"/>
            </a:pPr>
            <a:r>
              <a:rPr lang="en-GB" sz="1000" dirty="0"/>
              <a:t>Cuts in federal government spending (Department of Government Efficiency (DOGE)).</a:t>
            </a:r>
          </a:p>
          <a:p>
            <a:r>
              <a:rPr lang="en-GB" sz="1000" dirty="0"/>
              <a:t>President Trump highlighted the 3% headline GDP growth as “way better than expected”, but we believe the underlying picture is weaker for the following reasons:</a:t>
            </a:r>
          </a:p>
          <a:p>
            <a:pPr marL="171450" lvl="0" indent="-171450">
              <a:buFont typeface="Arial" panose="020B0604020202020204" pitchFamily="34" charset="0"/>
              <a:buChar char="•"/>
            </a:pPr>
            <a:r>
              <a:rPr lang="en-GB" sz="1000" dirty="0"/>
              <a:t>The main driver of Q2 growth was a 5% contribution from net trade, nearly reversing the 4.6% drag in Q1 as the pre-tariff surge in goods imports unwound. Together, net exports and inventories boosted GDP growth by 1.8 percentage points (pp) in Q2, compared with a 2pp drag in Q1.</a:t>
            </a:r>
          </a:p>
          <a:p>
            <a:pPr marL="171450" lvl="0" indent="-171450">
              <a:buFont typeface="Arial" panose="020B0604020202020204" pitchFamily="34" charset="0"/>
              <a:buChar char="•"/>
            </a:pPr>
            <a:r>
              <a:rPr lang="en-GB" sz="1000" dirty="0"/>
              <a:t>The most reliable indicator of underlying economic momentum in the GDP data – retail final sales to private domestic purchasers, which adds consumer spending and private fixed investment – slowed significantly to an annualized rate of just 1.2% in Q2, down from 3% growth in 2024. Consumer spending rose 1.4%, up from 0.5% in Q1, but still lower than in 2024. Some of this was driven by final pre-tariff purchases, which are now reversing, indicating a weaker Q3.</a:t>
            </a:r>
          </a:p>
          <a:p>
            <a:pPr marL="171450" lvl="0" indent="-171450">
              <a:buFont typeface="Arial" panose="020B0604020202020204" pitchFamily="34" charset="0"/>
              <a:buChar char="•"/>
            </a:pPr>
            <a:r>
              <a:rPr lang="en-GB" sz="1000" dirty="0"/>
              <a:t>Fixed investment during the quarter was up just 0.4%. Declines in residential (-4.6%) and non-residential structures (-10.3%) were offset by solid gains in intellectual property, software, and equipment investment (4.8%) – mainly computer equipment linked to the artificial intelligence sector. However, most other equipment investments were flat or down, and surveys suggest investment will remain weak amid tariff-related uncertainty.</a:t>
            </a:r>
          </a:p>
          <a:p>
            <a:pPr marL="171450" lvl="0" indent="-171450">
              <a:buFont typeface="Arial" panose="020B0604020202020204" pitchFamily="34" charset="0"/>
              <a:buChar char="•"/>
            </a:pPr>
            <a:r>
              <a:rPr lang="en-GB" sz="1000" dirty="0"/>
              <a:t>Elsewhere, government spending increased only 0.4%, failing to fully offset a 0.6% decline in Q1, largely due to an annualized 11.2% drop in federal non-</a:t>
            </a:r>
            <a:r>
              <a:rPr lang="en-GB" sz="1000" dirty="0" err="1"/>
              <a:t>defense</a:t>
            </a:r>
            <a:r>
              <a:rPr lang="en-GB" sz="1000" dirty="0"/>
              <a:t> spending, likely related to DOGE cuts.</a:t>
            </a:r>
          </a:p>
          <a:p>
            <a:pPr lvl="0"/>
            <a:endParaRPr lang="en-GB" sz="1000" dirty="0"/>
          </a:p>
          <a:p>
            <a:pPr lvl="0"/>
            <a:endParaRPr lang="en-GB" sz="1000" dirty="0"/>
          </a:p>
          <a:p>
            <a:pPr lvl="0"/>
            <a:endParaRPr lang="en-GB" sz="1000" dirty="0"/>
          </a:p>
          <a:p>
            <a:pPr lvl="0"/>
            <a:endParaRPr lang="en-GB" sz="1000" dirty="0"/>
          </a:p>
          <a:p>
            <a:pPr lvl="0"/>
            <a:endParaRPr lang="en-GB" sz="1000" dirty="0"/>
          </a:p>
          <a:p>
            <a:pPr lvl="0"/>
            <a:endParaRPr lang="en-GB" sz="1000" dirty="0"/>
          </a:p>
          <a:p>
            <a:pPr lvl="0"/>
            <a:endParaRPr lang="en-GB" sz="1000" dirty="0"/>
          </a:p>
          <a:p>
            <a:pPr lvl="0"/>
            <a:endParaRPr lang="en-GB" sz="1000" dirty="0"/>
          </a:p>
          <a:p>
            <a:endParaRPr lang="en-GB" sz="1000" b="1" dirty="0">
              <a:solidFill>
                <a:schemeClr val="accent1"/>
              </a:solidFill>
              <a:latin typeface="Avenir Next LT Pro" panose="020B0504020202020204" pitchFamily="34" charset="0"/>
            </a:endParaRPr>
          </a:p>
          <a:p>
            <a:endParaRPr lang="en-GB" sz="1000" b="1" dirty="0">
              <a:solidFill>
                <a:schemeClr val="accent1"/>
              </a:solidFill>
              <a:latin typeface="Avenir Next LT Pro" panose="020B0504020202020204" pitchFamily="34" charset="0"/>
            </a:endParaRPr>
          </a:p>
          <a:p>
            <a:endParaRPr lang="en-GB" sz="1000" b="1" dirty="0">
              <a:solidFill>
                <a:schemeClr val="accent1"/>
              </a:solidFill>
              <a:latin typeface="Avenir Next LT Pro" panose="020B0504020202020204" pitchFamily="34" charset="0"/>
            </a:endParaRPr>
          </a:p>
          <a:p>
            <a:r>
              <a:rPr lang="en-GB" sz="1000" b="1" dirty="0">
                <a:solidFill>
                  <a:schemeClr val="accent1"/>
                </a:solidFill>
                <a:latin typeface="Avenir Next LT Pro" panose="020B0504020202020204" pitchFamily="34" charset="0"/>
              </a:rPr>
              <a:t>A FED CUT IN SEPTEMBER?</a:t>
            </a:r>
          </a:p>
          <a:p>
            <a:r>
              <a:rPr lang="en-GB" sz="1000" dirty="0">
                <a:latin typeface="Avenir Next LT Pro" panose="020B0504020202020204" pitchFamily="34" charset="0"/>
              </a:rPr>
              <a:t>The Fed’s decision to leave rates on hold was universally expected and Fed chair Jay Powell offered no real policy guidance in his 45-minute press conference. The vote was split 9-2, with governors Waller and Bowman voting to ease by 25 basis points (</a:t>
            </a:r>
            <a:r>
              <a:rPr lang="en-GB" sz="1000">
                <a:latin typeface="Avenir Next LT Pro" panose="020B0504020202020204" pitchFamily="34" charset="0"/>
              </a:rPr>
              <a:t>bp).</a:t>
            </a:r>
            <a:endParaRPr lang="en-GB" sz="1000" dirty="0">
              <a:solidFill>
                <a:schemeClr val="accent1"/>
              </a:solidFill>
              <a:effectLst/>
              <a:latin typeface="Avenir Next LT Pro" panose="020B0504020202020204" pitchFamily="34" charset="0"/>
              <a:ea typeface="Congress Sans Light Std"/>
              <a:cs typeface="Times New Roman" panose="02020603050405020304" pitchFamily="18" charset="0"/>
            </a:endParaRPr>
          </a:p>
          <a:p>
            <a:pPr>
              <a:lnSpc>
                <a:spcPct val="100000"/>
              </a:lnSpc>
              <a:spcBef>
                <a:spcPts val="0"/>
              </a:spcBef>
            </a:pPr>
            <a:endParaRPr lang="en-GB" sz="1000" dirty="0">
              <a:solidFill>
                <a:schemeClr val="accent1"/>
              </a:solidFill>
              <a:effectLst/>
              <a:latin typeface="Avenir Next LT Pro" panose="020B0504020202020204" pitchFamily="34" charset="0"/>
              <a:ea typeface="Congress Sans Light Std"/>
              <a:cs typeface="Times New Roman" panose="02020603050405020304" pitchFamily="18" charset="0"/>
            </a:endParaRPr>
          </a:p>
        </p:txBody>
      </p:sp>
      <p:sp>
        <p:nvSpPr>
          <p:cNvPr id="8" name="Text Placeholder 8">
            <a:extLst>
              <a:ext uri="{FF2B5EF4-FFF2-40B4-BE49-F238E27FC236}">
                <a16:creationId xmlns:a16="http://schemas.microsoft.com/office/drawing/2014/main" id="{54AAE55F-8C81-A985-E607-FC3EF30E551F}"/>
              </a:ext>
            </a:extLst>
          </p:cNvPr>
          <p:cNvSpPr txBox="1">
            <a:spLocks/>
          </p:cNvSpPr>
          <p:nvPr/>
        </p:nvSpPr>
        <p:spPr>
          <a:xfrm>
            <a:off x="2862471" y="306388"/>
            <a:ext cx="4452730" cy="484748"/>
          </a:xfrm>
          <a:prstGeom prst="rect">
            <a:avLst/>
          </a:prstGeom>
        </p:spPr>
        <p:txBody>
          <a:bodyPr vert="horz" wrap="square" lIns="0" tIns="0" rIns="0" bIns="0" rtlCol="0">
            <a:spAutoFit/>
          </a:bodyPr>
          <a:lstStyle>
            <a:lvl1pPr marL="0" indent="0" algn="r" defTabSz="777240" rtl="0" eaLnBrk="1" latinLnBrk="0" hangingPunct="1">
              <a:lnSpc>
                <a:spcPct val="100000"/>
              </a:lnSpc>
              <a:spcBef>
                <a:spcPts val="900"/>
              </a:spcBef>
              <a:buClr>
                <a:schemeClr val="tx1"/>
              </a:buClr>
              <a:buSzPct val="100000"/>
              <a:buFontTx/>
              <a:buNone/>
              <a:tabLst/>
              <a:defRPr sz="1200" b="0"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cap="none" dirty="0">
                <a:solidFill>
                  <a:srgbClr val="00485E"/>
                </a:solidFill>
              </a:rPr>
              <a:t>LATEST U.S. ECONOMIC DATA: ‘NOISY’ BUT NO SURPRISES</a:t>
            </a:r>
            <a:endParaRPr lang="en-US" dirty="0"/>
          </a:p>
          <a:p>
            <a:endParaRPr lang="en-US" dirty="0"/>
          </a:p>
        </p:txBody>
      </p:sp>
      <p:sp>
        <p:nvSpPr>
          <p:cNvPr id="12" name="Slide Number Placeholder 25">
            <a:extLst>
              <a:ext uri="{FF2B5EF4-FFF2-40B4-BE49-F238E27FC236}">
                <a16:creationId xmlns:a16="http://schemas.microsoft.com/office/drawing/2014/main" id="{186D8552-72A1-10B6-0EDD-6D0857BC0766}"/>
              </a:ext>
            </a:extLst>
          </p:cNvPr>
          <p:cNvSpPr txBox="1">
            <a:spLocks/>
          </p:cNvSpPr>
          <p:nvPr/>
        </p:nvSpPr>
        <p:spPr>
          <a:xfrm>
            <a:off x="5489258" y="9674902"/>
            <a:ext cx="1825942" cy="123111"/>
          </a:xfrm>
          <a:prstGeom prst="rect">
            <a:avLst/>
          </a:prstGeom>
        </p:spPr>
        <p:txBody>
          <a:bodyPr vert="horz" lIns="0" tIns="0" rIns="0" bIns="0" rtlCol="0" anchor="ctr">
            <a:spAutoFit/>
          </a:bodyPr>
          <a:lstStyle>
            <a:defPPr>
              <a:defRPr lang="en-US"/>
            </a:defPPr>
            <a:lvl1pPr marL="0" algn="r" defTabSz="457200" rtl="0" eaLnBrk="1" latinLnBrk="0" hangingPunct="1">
              <a:defRPr sz="800" kern="1200">
                <a:solidFill>
                  <a:schemeClr val="tx1"/>
                </a:solidFill>
                <a:latin typeface="Avenir Next LT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t>
            </a:r>
            <a:fld id="{8144B95F-B30E-4A43-B7E3-CCBA3BC8644C}" type="slidenum">
              <a:rPr lang="en-US" smtClean="0"/>
              <a:pPr/>
              <a:t>2</a:t>
            </a:fld>
            <a:endParaRPr lang="en-US" dirty="0"/>
          </a:p>
        </p:txBody>
      </p:sp>
      <p:pic>
        <p:nvPicPr>
          <p:cNvPr id="4" name="Picture 3">
            <a:extLst>
              <a:ext uri="{FF2B5EF4-FFF2-40B4-BE49-F238E27FC236}">
                <a16:creationId xmlns:a16="http://schemas.microsoft.com/office/drawing/2014/main" id="{D13E88BB-99D8-884D-7027-F76F5A2523A1}"/>
              </a:ext>
            </a:extLst>
          </p:cNvPr>
          <p:cNvPicPr>
            <a:picLocks noChangeAspect="1"/>
          </p:cNvPicPr>
          <p:nvPr/>
        </p:nvPicPr>
        <p:blipFill>
          <a:blip r:embed="rId3"/>
          <a:srcRect/>
          <a:stretch/>
        </p:blipFill>
        <p:spPr>
          <a:xfrm>
            <a:off x="780802" y="5868671"/>
            <a:ext cx="6410416" cy="2603525"/>
          </a:xfrm>
          <a:prstGeom prst="rect">
            <a:avLst/>
          </a:prstGeom>
        </p:spPr>
      </p:pic>
    </p:spTree>
    <p:extLst>
      <p:ext uri="{BB962C8B-B14F-4D97-AF65-F5344CB8AC3E}">
        <p14:creationId xmlns:p14="http://schemas.microsoft.com/office/powerpoint/2010/main" val="145826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482D0E-B545-80F7-52A7-7821B3F10A58}"/>
              </a:ext>
            </a:extLst>
          </p:cNvPr>
          <p:cNvSpPr>
            <a:spLocks noGrp="1"/>
          </p:cNvSpPr>
          <p:nvPr>
            <p:ph type="body" sz="quarter" idx="30"/>
          </p:nvPr>
        </p:nvSpPr>
        <p:spPr>
          <a:xfrm>
            <a:off x="609599" y="1326654"/>
            <a:ext cx="6705599" cy="961802"/>
          </a:xfrm>
        </p:spPr>
        <p:txBody>
          <a:bodyPr/>
          <a:lstStyle/>
          <a:p>
            <a:endParaRPr lang="en-GB" sz="1100" dirty="0">
              <a:latin typeface="Avenir Next LT Pro" panose="020B0504020202020204" pitchFamily="34" charset="0"/>
              <a:cs typeface="Times New Roman" panose="02020603050405020304" pitchFamily="18" charset="0"/>
            </a:endParaRPr>
          </a:p>
          <a:p>
            <a:endParaRPr lang="en-GB" sz="1100" dirty="0">
              <a:latin typeface="Avenir Next LT Pro" panose="020B0504020202020204" pitchFamily="34" charset="0"/>
              <a:cs typeface="Times New Roman" panose="02020603050405020304" pitchFamily="18" charset="0"/>
            </a:endParaRPr>
          </a:p>
          <a:p>
            <a:endParaRPr lang="en-GB" sz="1100" dirty="0">
              <a:latin typeface="Avenir Next LT Pro" panose="020B0504020202020204" pitchFamily="34" charset="0"/>
              <a:cs typeface="Times New Roman" panose="02020603050405020304" pitchFamily="18" charset="0"/>
            </a:endParaRPr>
          </a:p>
          <a:p>
            <a:endParaRPr lang="en-GB" sz="1100" dirty="0"/>
          </a:p>
        </p:txBody>
      </p:sp>
      <p:sp>
        <p:nvSpPr>
          <p:cNvPr id="10" name="TextBox 9">
            <a:extLst>
              <a:ext uri="{FF2B5EF4-FFF2-40B4-BE49-F238E27FC236}">
                <a16:creationId xmlns:a16="http://schemas.microsoft.com/office/drawing/2014/main" id="{F6BC5F0B-5785-61A2-A79A-2A03F8A019A3}"/>
              </a:ext>
            </a:extLst>
          </p:cNvPr>
          <p:cNvSpPr txBox="1"/>
          <p:nvPr/>
        </p:nvSpPr>
        <p:spPr>
          <a:xfrm>
            <a:off x="522515" y="983467"/>
            <a:ext cx="6792684" cy="3477875"/>
          </a:xfrm>
          <a:prstGeom prst="rect">
            <a:avLst/>
          </a:prstGeom>
          <a:noFill/>
        </p:spPr>
        <p:txBody>
          <a:bodyPr wrap="square" rtlCol="0">
            <a:spAutoFit/>
          </a:bodyPr>
          <a:lstStyle/>
          <a:p>
            <a:r>
              <a:rPr lang="en-GB" sz="1000" dirty="0">
                <a:latin typeface="Avenir Next LT Pro" panose="020B0504020202020204" pitchFamily="34" charset="0"/>
              </a:rPr>
              <a:t>The statement from the Fed has been slightly revised since June. The main change is the committee now observes that economic activity growth has “moderated in the first half of the year”, instead of “continued to expand at a solid pace”. Labor market conditions remain “solid”, and inflation is described as “somewhat elevated”. </a:t>
            </a:r>
          </a:p>
          <a:p>
            <a:endParaRPr lang="en-GB" sz="1000" dirty="0">
              <a:latin typeface="Avenir Next LT Pro" panose="020B0504020202020204" pitchFamily="34" charset="0"/>
            </a:endParaRPr>
          </a:p>
          <a:p>
            <a:r>
              <a:rPr lang="en-GB" sz="1000" dirty="0">
                <a:latin typeface="Avenir Next LT Pro" panose="020B0504020202020204" pitchFamily="34" charset="0"/>
              </a:rPr>
              <a:t>The statement also did not seem to provide any clear indications or signal of a September easing. However, it is worth noting that last year, the July statement also did not lay the groundwork for action in September, yet the committee ended up cutting rates by 50bp.</a:t>
            </a:r>
          </a:p>
          <a:p>
            <a:endParaRPr lang="en-GB" sz="1000" dirty="0">
              <a:latin typeface="Avenir Next LT Pro" panose="020B0504020202020204" pitchFamily="34" charset="0"/>
            </a:endParaRPr>
          </a:p>
          <a:p>
            <a:r>
              <a:rPr lang="en-GB" sz="1000" dirty="0">
                <a:latin typeface="Avenir Next LT Pro" panose="020B0504020202020204" pitchFamily="34" charset="0"/>
              </a:rPr>
              <a:t>The Fed has the Jackson Hole conference between now and September to signal to the market if September is in play. Powell also used his press conference to say as little as possible about the future path of policy.</a:t>
            </a:r>
          </a:p>
          <a:p>
            <a:endParaRPr lang="en-GB" sz="1000" dirty="0">
              <a:latin typeface="Avenir Next LT Pro" panose="020B0504020202020204" pitchFamily="34" charset="0"/>
            </a:endParaRPr>
          </a:p>
          <a:p>
            <a:r>
              <a:rPr lang="en-GB" sz="1000" dirty="0">
                <a:latin typeface="Avenir Next LT Pro" panose="020B0504020202020204" pitchFamily="34" charset="0"/>
              </a:rPr>
              <a:t>Looking ahead, we remain </a:t>
            </a:r>
            <a:r>
              <a:rPr lang="en-GB" sz="1000" dirty="0" err="1">
                <a:latin typeface="Avenir Next LT Pro" panose="020B0504020202020204" pitchFamily="34" charset="0"/>
              </a:rPr>
              <a:t>skeptical</a:t>
            </a:r>
            <a:r>
              <a:rPr lang="en-GB" sz="1000" dirty="0">
                <a:latin typeface="Avenir Next LT Pro" panose="020B0504020202020204" pitchFamily="34" charset="0"/>
              </a:rPr>
              <a:t> that the Fed will deliver the rate cut in September that markets are anticipating. We expect limited progress on inflation, and the impact of tariff-related price pressures should become more apparent in the data. </a:t>
            </a:r>
          </a:p>
          <a:p>
            <a:endParaRPr lang="en-GB" sz="1000" dirty="0">
              <a:latin typeface="Avenir Next LT Pro" panose="020B0504020202020204" pitchFamily="34" charset="0"/>
            </a:endParaRPr>
          </a:p>
          <a:p>
            <a:r>
              <a:rPr lang="en-GB" sz="1000" dirty="0">
                <a:latin typeface="Avenir Next LT Pro" panose="020B0504020202020204" pitchFamily="34" charset="0"/>
              </a:rPr>
              <a:t>That said, the slowdown in the number of jobs created in the US economy, as evidenced in the recent non-farm payrolls release, is likely to have left the Fed more worried about </a:t>
            </a:r>
            <a:r>
              <a:rPr lang="en-GB" sz="1000" dirty="0" err="1">
                <a:latin typeface="Avenir Next LT Pro" panose="020B0504020202020204" pitchFamily="34" charset="0"/>
              </a:rPr>
              <a:t>labor</a:t>
            </a:r>
            <a:r>
              <a:rPr lang="en-GB" sz="1000" dirty="0">
                <a:latin typeface="Avenir Next LT Pro" panose="020B0504020202020204" pitchFamily="34" charset="0"/>
              </a:rPr>
              <a:t> market prospects. If tariff-driven inflation won’t rise as much as feared, the Fed will most likely resume rate cuts after the summer. There are two Consumer Price Index (CPI) reports scheduled before the September Federal Open Market Committee (FOMC) meeting, but only one will be available if the Fed chooses to signal its intentions at Jackson Hole.</a:t>
            </a:r>
            <a:endParaRPr lang="en-GB" sz="1000" dirty="0"/>
          </a:p>
          <a:p>
            <a:pPr>
              <a:lnSpc>
                <a:spcPct val="100000"/>
              </a:lnSpc>
              <a:spcBef>
                <a:spcPts val="0"/>
              </a:spcBef>
            </a:pPr>
            <a:endParaRPr lang="en-GB" sz="1000" dirty="0">
              <a:solidFill>
                <a:schemeClr val="accent1"/>
              </a:solidFill>
              <a:latin typeface="Avenir Next LT Pro" panose="020B0504020202020204" pitchFamily="34" charset="0"/>
              <a:ea typeface="Congress Sans Light Std"/>
              <a:cs typeface="Times New Roman" panose="02020603050405020304" pitchFamily="18" charset="0"/>
            </a:endParaRPr>
          </a:p>
        </p:txBody>
      </p:sp>
      <p:sp>
        <p:nvSpPr>
          <p:cNvPr id="11" name="Text Placeholder 8">
            <a:extLst>
              <a:ext uri="{FF2B5EF4-FFF2-40B4-BE49-F238E27FC236}">
                <a16:creationId xmlns:a16="http://schemas.microsoft.com/office/drawing/2014/main" id="{01E07ECF-EE13-2DA8-73BB-AD9659E18BF0}"/>
              </a:ext>
            </a:extLst>
          </p:cNvPr>
          <p:cNvSpPr txBox="1">
            <a:spLocks/>
          </p:cNvSpPr>
          <p:nvPr/>
        </p:nvSpPr>
        <p:spPr>
          <a:xfrm>
            <a:off x="2862471" y="306388"/>
            <a:ext cx="4452730" cy="484748"/>
          </a:xfrm>
          <a:prstGeom prst="rect">
            <a:avLst/>
          </a:prstGeom>
        </p:spPr>
        <p:txBody>
          <a:bodyPr vert="horz" wrap="square" lIns="0" tIns="0" rIns="0" bIns="0" rtlCol="0">
            <a:spAutoFit/>
          </a:bodyPr>
          <a:lstStyle>
            <a:lvl1pPr marL="0" indent="0" algn="r" defTabSz="777240" rtl="0" eaLnBrk="1" latinLnBrk="0" hangingPunct="1">
              <a:lnSpc>
                <a:spcPct val="100000"/>
              </a:lnSpc>
              <a:spcBef>
                <a:spcPts val="900"/>
              </a:spcBef>
              <a:buClr>
                <a:schemeClr val="tx1"/>
              </a:buClr>
              <a:buSzPct val="100000"/>
              <a:buFontTx/>
              <a:buNone/>
              <a:tabLst/>
              <a:defRPr sz="1200" b="0"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cap="none" dirty="0">
                <a:solidFill>
                  <a:srgbClr val="00485E"/>
                </a:solidFill>
              </a:rPr>
              <a:t>LATEST U.S. ECONOMIC DATA: ‘NOISY’ BUT NO SURPRISES</a:t>
            </a:r>
            <a:endParaRPr lang="en-US" dirty="0"/>
          </a:p>
          <a:p>
            <a:endParaRPr lang="en-US" dirty="0"/>
          </a:p>
        </p:txBody>
      </p:sp>
      <p:sp>
        <p:nvSpPr>
          <p:cNvPr id="12" name="Slide Number Placeholder 25">
            <a:extLst>
              <a:ext uri="{FF2B5EF4-FFF2-40B4-BE49-F238E27FC236}">
                <a16:creationId xmlns:a16="http://schemas.microsoft.com/office/drawing/2014/main" id="{8447EE7D-A9D3-586D-7CF8-84185BDD86EB}"/>
              </a:ext>
            </a:extLst>
          </p:cNvPr>
          <p:cNvSpPr txBox="1">
            <a:spLocks/>
          </p:cNvSpPr>
          <p:nvPr/>
        </p:nvSpPr>
        <p:spPr>
          <a:xfrm>
            <a:off x="5489258" y="9674902"/>
            <a:ext cx="1825942" cy="123111"/>
          </a:xfrm>
          <a:prstGeom prst="rect">
            <a:avLst/>
          </a:prstGeom>
        </p:spPr>
        <p:txBody>
          <a:bodyPr vert="horz" lIns="0" tIns="0" rIns="0" bIns="0" rtlCol="0" anchor="ctr">
            <a:spAutoFit/>
          </a:bodyPr>
          <a:lstStyle>
            <a:defPPr>
              <a:defRPr lang="en-US"/>
            </a:defPPr>
            <a:lvl1pPr marL="0" algn="r" defTabSz="457200" rtl="0" eaLnBrk="1" latinLnBrk="0" hangingPunct="1">
              <a:defRPr sz="800" kern="1200">
                <a:solidFill>
                  <a:schemeClr val="tx1"/>
                </a:solidFill>
                <a:latin typeface="Avenir Next LT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t>
            </a:r>
            <a:fld id="{8144B95F-B30E-4A43-B7E3-CCBA3BC8644C}" type="slidenum">
              <a:rPr lang="en-US" smtClean="0"/>
              <a:pPr/>
              <a:t>3</a:t>
            </a:fld>
            <a:endParaRPr lang="en-US" dirty="0"/>
          </a:p>
        </p:txBody>
      </p:sp>
      <p:sp>
        <p:nvSpPr>
          <p:cNvPr id="14" name="TextBox 13">
            <a:extLst>
              <a:ext uri="{FF2B5EF4-FFF2-40B4-BE49-F238E27FC236}">
                <a16:creationId xmlns:a16="http://schemas.microsoft.com/office/drawing/2014/main" id="{EEE68188-9441-DD59-B983-B901DBF6121A}"/>
              </a:ext>
            </a:extLst>
          </p:cNvPr>
          <p:cNvSpPr txBox="1"/>
          <p:nvPr/>
        </p:nvSpPr>
        <p:spPr>
          <a:xfrm>
            <a:off x="609598" y="8731747"/>
            <a:ext cx="6705600" cy="675570"/>
          </a:xfrm>
          <a:prstGeom prst="rect">
            <a:avLst/>
          </a:prstGeom>
          <a:solidFill>
            <a:schemeClr val="bg1">
              <a:lumMod val="95000"/>
            </a:schemeClr>
          </a:solidFill>
        </p:spPr>
        <p:txBody>
          <a:bodyPr wrap="square" lIns="137160" tIns="109728" rIns="137160" bIns="109728" anchor="t" anchorCtr="0">
            <a:spAutoFit/>
          </a:bodyPr>
          <a:lstStyle/>
          <a:p>
            <a:pPr>
              <a:spcBef>
                <a:spcPts val="300"/>
              </a:spcBef>
              <a:tabLst>
                <a:tab pos="4627563" algn="l"/>
              </a:tabLst>
            </a:pPr>
            <a:r>
              <a:rPr lang="en-US" sz="900" b="1" i="0" u="none" strike="noStrike" baseline="0" dirty="0">
                <a:latin typeface="Avenir Next LT Pro" panose="020B0504020202020204" pitchFamily="34" charset="0"/>
              </a:rPr>
              <a:t>About  the BNY Investment Institute</a:t>
            </a:r>
            <a:r>
              <a:rPr lang="en-US" sz="900" b="0" i="0" u="none" strike="noStrike" baseline="0" dirty="0">
                <a:latin typeface="Avenir Next LT Pro" panose="020B0504020202020204" pitchFamily="34" charset="0"/>
              </a:rPr>
              <a:t> </a:t>
            </a:r>
          </a:p>
          <a:p>
            <a:pPr>
              <a:spcBef>
                <a:spcPts val="300"/>
              </a:spcBef>
            </a:pPr>
            <a:r>
              <a:rPr lang="en-US" sz="900" dirty="0">
                <a:effectLst/>
                <a:latin typeface="Avenir Next LT Pro" panose="020B0504020202020204" pitchFamily="34" charset="0"/>
                <a:ea typeface="Aptos" panose="020B0004020202020204" pitchFamily="34" charset="0"/>
                <a:cs typeface="Times New Roman" panose="02020603050405020304" pitchFamily="18" charset="0"/>
              </a:rPr>
              <a:t>Drawing upon the breadth and expertise of BNY Investments, the Investment Institute generates thoughtful insights on macroeconomic trends, investable markets and portfolio construction. </a:t>
            </a:r>
            <a:endParaRPr lang="en-US" sz="900" dirty="0">
              <a:latin typeface="Avenir Next LT Pro" panose="020B0504020202020204" pitchFamily="34" charset="0"/>
            </a:endParaRPr>
          </a:p>
        </p:txBody>
      </p:sp>
      <p:pic>
        <p:nvPicPr>
          <p:cNvPr id="2" name="Picture 1">
            <a:extLst>
              <a:ext uri="{FF2B5EF4-FFF2-40B4-BE49-F238E27FC236}">
                <a16:creationId xmlns:a16="http://schemas.microsoft.com/office/drawing/2014/main" id="{802FD9D9-3729-D541-D20D-6FE217366609}"/>
              </a:ext>
            </a:extLst>
          </p:cNvPr>
          <p:cNvPicPr>
            <a:picLocks noChangeAspect="1"/>
          </p:cNvPicPr>
          <p:nvPr/>
        </p:nvPicPr>
        <p:blipFill>
          <a:blip r:embed="rId3"/>
          <a:srcRect/>
          <a:stretch/>
        </p:blipFill>
        <p:spPr>
          <a:xfrm>
            <a:off x="1493194" y="4461342"/>
            <a:ext cx="4786011" cy="4002820"/>
          </a:xfrm>
          <a:prstGeom prst="rect">
            <a:avLst/>
          </a:prstGeom>
        </p:spPr>
      </p:pic>
    </p:spTree>
    <p:extLst>
      <p:ext uri="{BB962C8B-B14F-4D97-AF65-F5344CB8AC3E}">
        <p14:creationId xmlns:p14="http://schemas.microsoft.com/office/powerpoint/2010/main" val="52755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89F3929-8030-F85C-ECE4-EA7252FF1538}"/>
              </a:ext>
            </a:extLst>
          </p:cNvPr>
          <p:cNvSpPr>
            <a:spLocks noGrp="1"/>
          </p:cNvSpPr>
          <p:nvPr>
            <p:ph type="body" sz="quarter" idx="19"/>
          </p:nvPr>
        </p:nvSpPr>
        <p:spPr>
          <a:xfrm>
            <a:off x="609600" y="1844977"/>
            <a:ext cx="6705600" cy="6943760"/>
          </a:xfrm>
        </p:spPr>
        <p:txBody>
          <a:bodyPr/>
          <a:lstStyle/>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FOR INSTITUTIONAL, PROFESSIONAL, QUALIFIED INVESTORS AND QUALIFIED CLIENTS.  FOR GENERAL PUBLIC DISTRIBUTION IN THE U.S. ONLY.</a:t>
            </a:r>
            <a:endParaRPr lang="en-US" sz="85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This material should not be considered as investment advice or a recommendation of any investment manager or account arrangement, and should not serve as a primary basis for investment decisions. Any statements and opinions expressed are those of the author as at the date of publication, are subject to change as economic and market conditions dictate, and do not necessarily represent the views of BNY. The information has been provided as a general market commentary only and does not constitute legal, tax, accounting, other professional counsel or investment advice, is not predictive of future performance, and should not be construed as an offer to sell or a solicitation to buy any security or make an offer where otherwise unlawful. The information has been provided without taking into account the investment objective, financial situation or needs of any particular person. BNY is not responsible for any subsequent investment advice given based on the information supplied. This is not investment research or a research recommendation for regulatory purposes as it does not constitute substantive research or analysis. This information may contain projections or other forward-looking statements regarding future events, targets or expectations, and is only current as of the date indicated. There is no assurance that such events or expectations will be achieved, and actual results may be significantly different from that shown here. The information is based on current market conditions, which will fluctuate and may be superseded by subsequent market events or for other reasons. References to specific securities, asset classes and financial markets are for illustrative purposes only and are not intended to be and should not be interpreted as recommendations. Charts are provided for illustrative purposes only and are not indicative of the past or future performance of any BNY product. Index performance does not reflect any management fees, transaction costs or expenses. Indexes are unmanaged and one cannot invest directly in an index. Past performance is no guarantee of future results. Information and opinions presented have been obtained or derived from sources which BNY believed to be reliable, but BNY makes no representation to its accuracy and completeness. BNY accepts no liability for loss arising from use of this material. </a:t>
            </a:r>
          </a:p>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All investments involve risk including loss of principal. </a:t>
            </a:r>
            <a:endParaRPr lang="en-US" sz="85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Not for distribution to, or use by, any person or entity in any jurisdiction or country in which such distribution or use would be contrary to local law or regulation.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This information may not be distributed or used for the purpose of offers or solicitations in any jurisdiction or in any circumstances in which such offers or solicitations are unlawful or not authorized, or where there would be, by virtue of such distribution, new or additional registration requirements. Persons into whose possession this information comes are required to inform themselves about and to observe any restrictions that apply to the distribution of this information in their jurisdiction.</a:t>
            </a:r>
          </a:p>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Issuing entities</a:t>
            </a:r>
            <a:endParaRPr lang="en-US" sz="85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This material is only for distribution in those countries and to those recipients listed, subject to the noted conditions and limitations: For Institutional, Professional, Qualified Investors and Qualified Clients. For General Public Distribution in the U.S. Only. • United States</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by BNY Mellon Securities Corporation (BNYSC), 240 Greenwich Street, New York, NY 10286. BNYSC, a registered broker-dealer and FINRA member, has entered into agreements to offer securities in the U.S. on behalf of certain BNY Investments firms. </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Europe (excluding Switzerland</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Fund Management (Luxembourg) S.A., 2-4 Rue EugèneRuppertL-2453 Luxembourg.</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UK, Africa and Latin America (ex-Brazil</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Investment Management EMEA Limited, BNY Mellon Centre, 160 Queen Victoria Street, London EC4V 4LA. Registered in England No. 1118580.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Authorised</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and regulated by the Financial Conduct Authority. </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South Africa</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Investment Management EMEA Limited is an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authorised</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financial services provider.</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Switzerland</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Investments Switzerland GmbH,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Bärengasse</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29, CH-8001 Zürich, Switzerland.</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Middle East</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DIFC branch of The Bank of New York Mellon. Regulated by the Dubai Financial Services Authority.</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Singapore</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Investment Management Singapore Pte. Limited Co. Reg. 201230427E. Regulated by the Monetary Authority of Singapore. </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Hong Kong</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Investment Management Hong Kong Limited. Regulated by the Hong Kong Securities and Futures Commission.</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Japan</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Investment Management Japan Limited. BNY Mellon Investment Management Japan Limited is a Financial Instruments Business Operator with license no 406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Kinsho</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at the Commissioner of Kanto Local Finance Bureau and is a Member of the Investment Trusts Association, Japan and Japan Investment Advisers Association and Type II Financial Instruments Firms Association. </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Brazil</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ARX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Investimentos</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Ltda., Av. Borges de Medeiros, 633, 4th floor, Rio de Janeiro, RJ, Brazil, CEP 22430-041. Authorized and regulated by the Brazilian Securities and Exchange Commission (CVM).</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Canada</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Mellon Asset Management Canada Ltd. is registered in all provinces and territories of Canada as a Portfolio Manager and Exempt Market Dealer, and as a Commodity Trading Manager in Ontario. All issuing entities are subsidiaries of The Bank of New York Mellon Corporation.</a:t>
            </a:r>
          </a:p>
        </p:txBody>
      </p:sp>
      <p:sp>
        <p:nvSpPr>
          <p:cNvPr id="2" name="TextBox 1">
            <a:extLst>
              <a:ext uri="{FF2B5EF4-FFF2-40B4-BE49-F238E27FC236}">
                <a16:creationId xmlns:a16="http://schemas.microsoft.com/office/drawing/2014/main" id="{1084D42B-6F73-BB6D-2169-97E0C5ADA4CF}"/>
              </a:ext>
            </a:extLst>
          </p:cNvPr>
          <p:cNvSpPr txBox="1"/>
          <p:nvPr/>
        </p:nvSpPr>
        <p:spPr>
          <a:xfrm>
            <a:off x="609600" y="833856"/>
            <a:ext cx="2373352" cy="169277"/>
          </a:xfrm>
          <a:prstGeom prst="rect">
            <a:avLst/>
          </a:prstGeom>
          <a:noFill/>
          <a:ln>
            <a:noFill/>
          </a:ln>
        </p:spPr>
        <p:txBody>
          <a:bodyPr wrap="square" lIns="0" tIns="0" rIns="0" bIns="0" rtlCol="0">
            <a:spAutoFit/>
          </a:bodyPr>
          <a:lstStyle/>
          <a:p>
            <a:r>
              <a:rPr lang="en-US" sz="1100" b="1" i="0" dirty="0">
                <a:solidFill>
                  <a:schemeClr val="accent1"/>
                </a:solidFill>
                <a:latin typeface="Avenir Next LT Pro" panose="020B0504020202020204" pitchFamily="34" charset="77"/>
              </a:rPr>
              <a:t>DISCLOSURE</a:t>
            </a:r>
          </a:p>
        </p:txBody>
      </p:sp>
      <p:sp>
        <p:nvSpPr>
          <p:cNvPr id="12" name="TextBox 11">
            <a:extLst>
              <a:ext uri="{FF2B5EF4-FFF2-40B4-BE49-F238E27FC236}">
                <a16:creationId xmlns:a16="http://schemas.microsoft.com/office/drawing/2014/main" id="{7093D862-6DB9-38EC-B5D4-29CF68675302}"/>
              </a:ext>
            </a:extLst>
          </p:cNvPr>
          <p:cNvSpPr txBox="1"/>
          <p:nvPr/>
        </p:nvSpPr>
        <p:spPr>
          <a:xfrm>
            <a:off x="609599" y="9157396"/>
            <a:ext cx="2990088" cy="206210"/>
          </a:xfrm>
          <a:prstGeom prst="rect">
            <a:avLst/>
          </a:prstGeom>
          <a:noFill/>
          <a:ln>
            <a:solidFill>
              <a:schemeClr val="tx2"/>
            </a:solidFill>
          </a:ln>
        </p:spPr>
        <p:txBody>
          <a:bodyPr wrap="square" lIns="0" tIns="45720" rIns="0" bIns="36576" anchor="ctr">
            <a:spAutoFit/>
          </a:bodyPr>
          <a:lstStyle/>
          <a:p>
            <a:pPr algn="ctr"/>
            <a:r>
              <a:rPr lang="en-GB" sz="800" b="1" dirty="0">
                <a:solidFill>
                  <a:schemeClr val="tx2"/>
                </a:solidFill>
                <a:latin typeface="Avenir Next LT Pro" panose="020B0504020202020204" pitchFamily="34" charset="77"/>
              </a:rPr>
              <a:t> Not FDIC-Insured. Not Bank-Guaranteed. May Lose Value.</a:t>
            </a:r>
            <a:endParaRPr lang="en-US" sz="800" b="1" dirty="0">
              <a:solidFill>
                <a:schemeClr val="tx2"/>
              </a:solidFill>
            </a:endParaRPr>
          </a:p>
        </p:txBody>
      </p:sp>
      <p:pic>
        <p:nvPicPr>
          <p:cNvPr id="5" name="Picture 4">
            <a:extLst>
              <a:ext uri="{FF2B5EF4-FFF2-40B4-BE49-F238E27FC236}">
                <a16:creationId xmlns:a16="http://schemas.microsoft.com/office/drawing/2014/main" id="{1B0C4FDB-2B75-4FDB-E1D5-F9013C7E2328}"/>
              </a:ext>
            </a:extLst>
          </p:cNvPr>
          <p:cNvPicPr>
            <a:picLocks noChangeAspect="1"/>
          </p:cNvPicPr>
          <p:nvPr/>
        </p:nvPicPr>
        <p:blipFill>
          <a:blip r:embed="rId3"/>
          <a:stretch>
            <a:fillRect/>
          </a:stretch>
        </p:blipFill>
        <p:spPr>
          <a:xfrm>
            <a:off x="4738255" y="9357772"/>
            <a:ext cx="2576945" cy="228763"/>
          </a:xfrm>
          <a:prstGeom prst="rect">
            <a:avLst/>
          </a:prstGeom>
        </p:spPr>
      </p:pic>
      <p:sp>
        <p:nvSpPr>
          <p:cNvPr id="24" name="TextBox 23">
            <a:extLst>
              <a:ext uri="{FF2B5EF4-FFF2-40B4-BE49-F238E27FC236}">
                <a16:creationId xmlns:a16="http://schemas.microsoft.com/office/drawing/2014/main" id="{5D7824F8-7D1D-99C2-07F2-AD5649044450}"/>
              </a:ext>
            </a:extLst>
          </p:cNvPr>
          <p:cNvSpPr txBox="1"/>
          <p:nvPr/>
        </p:nvSpPr>
        <p:spPr>
          <a:xfrm>
            <a:off x="573880" y="1238001"/>
            <a:ext cx="6624639" cy="553998"/>
          </a:xfrm>
          <a:prstGeom prst="rect">
            <a:avLst/>
          </a:prstGeom>
          <a:noFill/>
        </p:spPr>
        <p:txBody>
          <a:bodyPr wrap="square" lIns="0" tIns="0" rIns="0" bIns="0" anchor="b" anchorCtr="0">
            <a:spAutoFit/>
          </a:bodyPr>
          <a:lstStyle/>
          <a:p>
            <a:r>
              <a:rPr lang="en-US" sz="900" b="1" dirty="0">
                <a:solidFill>
                  <a:srgbClr val="000000"/>
                </a:solidFill>
                <a:latin typeface="Avenir Next LT Pro" panose="020B0504020202020204" pitchFamily="34" charset="0"/>
                <a:ea typeface="Calibri" panose="020F0502020204030204" pitchFamily="34" charset="0"/>
                <a:cs typeface="Arial" panose="020B0604020202020204" pitchFamily="34" charset="0"/>
              </a:rPr>
              <a:t>Consumer price index (CPI) </a:t>
            </a:r>
            <a:r>
              <a:rPr lang="en-US" sz="900" dirty="0">
                <a:solidFill>
                  <a:srgbClr val="000000"/>
                </a:solidFill>
                <a:latin typeface="Avenir Next LT Pro" panose="020B0504020202020204" pitchFamily="34" charset="0"/>
                <a:ea typeface="Calibri" panose="020F0502020204030204" pitchFamily="34" charset="0"/>
                <a:cs typeface="Arial" panose="020B0604020202020204" pitchFamily="34" charset="0"/>
              </a:rPr>
              <a:t>is an index used to measure inflation, based on the prices in a basket of goods and services, meant to be representative of those we typically spend our money on. </a:t>
            </a:r>
            <a:r>
              <a:rPr lang="en-US" sz="900" b="1" dirty="0">
                <a:solidFill>
                  <a:srgbClr val="000000"/>
                </a:solidFill>
                <a:latin typeface="Avenir Next LT Pro" panose="020B0504020202020204" pitchFamily="34" charset="0"/>
                <a:ea typeface="Calibri" panose="020F0502020204030204" pitchFamily="34" charset="0"/>
                <a:cs typeface="Times New Roman" panose="02020603050405020304" pitchFamily="18" charset="0"/>
              </a:rPr>
              <a:t>Gross domestic product (GDP)</a:t>
            </a:r>
            <a:r>
              <a:rPr lang="en-US" sz="900" dirty="0">
                <a:solidFill>
                  <a:srgbClr val="000000"/>
                </a:solidFill>
                <a:latin typeface="Avenir Next LT Pro" panose="020B0504020202020204" pitchFamily="34" charset="0"/>
                <a:ea typeface="Calibri" panose="020F0502020204030204" pitchFamily="34" charset="0"/>
                <a:cs typeface="Times New Roman" panose="02020603050405020304" pitchFamily="18" charset="0"/>
              </a:rPr>
              <a:t> is the total monetary or market value of all the finished goods and services produced within a country’s borders in a specific time period.</a:t>
            </a:r>
            <a:r>
              <a:rPr lang="en-US" sz="900" b="1" dirty="0">
                <a:solidFill>
                  <a:srgbClr val="000000"/>
                </a:solidFill>
                <a:latin typeface="Avenir Next LT Pro" panose="020B05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900" dirty="0">
              <a:solidFill>
                <a:srgbClr val="4B4B4B"/>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8C56E828-EF83-4EF5-D061-1A2B6852B52B}"/>
              </a:ext>
            </a:extLst>
          </p:cNvPr>
          <p:cNvSpPr txBox="1">
            <a:spLocks/>
          </p:cNvSpPr>
          <p:nvPr/>
        </p:nvSpPr>
        <p:spPr>
          <a:xfrm>
            <a:off x="2862471" y="306388"/>
            <a:ext cx="4452730" cy="484748"/>
          </a:xfrm>
          <a:prstGeom prst="rect">
            <a:avLst/>
          </a:prstGeom>
        </p:spPr>
        <p:txBody>
          <a:bodyPr vert="horz" wrap="square" lIns="0" tIns="0" rIns="0" bIns="0" rtlCol="0">
            <a:spAutoFit/>
          </a:bodyPr>
          <a:lstStyle>
            <a:lvl1pPr marL="0" indent="0" algn="r" defTabSz="777240" rtl="0" eaLnBrk="1" latinLnBrk="0" hangingPunct="1">
              <a:lnSpc>
                <a:spcPct val="100000"/>
              </a:lnSpc>
              <a:spcBef>
                <a:spcPts val="900"/>
              </a:spcBef>
              <a:buClr>
                <a:schemeClr val="tx1"/>
              </a:buClr>
              <a:buSzPct val="100000"/>
              <a:buFontTx/>
              <a:buNone/>
              <a:tabLst/>
              <a:defRPr sz="1200" b="0"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cap="none" dirty="0">
                <a:solidFill>
                  <a:srgbClr val="00485E"/>
                </a:solidFill>
              </a:rPr>
              <a:t>LATEST U.S. ECONOMIC DATA: ‘NOISY’ BUT NO SURPRISES</a:t>
            </a:r>
            <a:endParaRPr lang="en-US" dirty="0"/>
          </a:p>
          <a:p>
            <a:endParaRPr lang="en-US" dirty="0"/>
          </a:p>
        </p:txBody>
      </p:sp>
    </p:spTree>
    <p:extLst>
      <p:ext uri="{BB962C8B-B14F-4D97-AF65-F5344CB8AC3E}">
        <p14:creationId xmlns:p14="http://schemas.microsoft.com/office/powerpoint/2010/main" val="140769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89F3929-8030-F85C-ECE4-EA7252FF1538}"/>
              </a:ext>
            </a:extLst>
          </p:cNvPr>
          <p:cNvSpPr>
            <a:spLocks noGrp="1"/>
          </p:cNvSpPr>
          <p:nvPr>
            <p:ph type="body" sz="quarter" idx="19"/>
          </p:nvPr>
        </p:nvSpPr>
        <p:spPr>
          <a:xfrm>
            <a:off x="609600" y="756405"/>
            <a:ext cx="6705600" cy="4376967"/>
          </a:xfrm>
        </p:spPr>
        <p:txBody>
          <a:bodyPr/>
          <a:lstStyle/>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BNY COMPANY INFORMATION</a:t>
            </a:r>
            <a:endParaRPr lang="en-US" sz="85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BNY Investments </a:t>
            </a:r>
            <a:r>
              <a:rPr lang="en-US" dirty="0"/>
              <a:t>is the brand name for the investment management business of BNY and its investment firm affiliates worldwide</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BNY is the corporate brand of The Bank of New York Mellon Corporation and may also be used to reference the corporation as a whole and/or its various subsidiaries generally.</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Mellon Investments Corporation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(MIC) is a registered investment advisor and subsidiary of The Bank of New York Mellon Corporation. MIC is composed of two divisions:</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Mellon</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which specializes in index management, and</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Dreyfus</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which specializes in cash management and short duration strategies.</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Insight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Investment - Investment advisory services in North America are provided through two different investment advisers registered with the Securities and Exchange Commission (SEC) using the brand Insight Investment: Insight North America LLC (INA) and Insight Investment International Limited (IIIL). The North American investment advisers are associated with other global investment managers that also (individually and collectively) use the corporate brand Insight. Insight is a subsidiary of The Bank of New York Mellon Corporation. </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Newton Investment Management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“Newton” and/or “Newton Investment Management” is a corporate brand which refers to the following group of affiliated companies: Newton Investment Management Limited (NIM), Newton Investment Management North America LLC (NIMNA) and Newton Investment Management Japan Limited (NIMJ). NIMNA was established in 2021, NIMJ was established in March 2023. NIM and NIMNA are registered with the Securities and Exchange Commission (SEC) in the United States of America as an investment adviser under the Investment Advisers Act of 1940. Newton is a subsidiary of The Bank of New York Mellon Corporation.</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ARX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is the brand used to describe the Brazilian investment capabilities of BNY Mellon ARX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Investimentos</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Ltda. ARX is a subsidiary of The Bank of New York Mellon Corporation.</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Walter Scott &amp; Partners Limited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(Walter Scott) is an investment management firm authorized and regulated by the Financial Conduct Authority, and a subsidiary of The Bank of New York Mellon Corporation.</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a:t>
            </a:r>
            <a:r>
              <a:rPr lang="en-US" sz="850" b="1" kern="100" dirty="0" err="1">
                <a:effectLst/>
                <a:latin typeface="Avenir Next LT Pro" panose="020B0504020202020204" pitchFamily="34" charset="0"/>
                <a:ea typeface="Aptos" panose="020B0004020202020204" pitchFamily="34" charset="0"/>
                <a:cs typeface="Times New Roman" panose="02020603050405020304" pitchFamily="18" charset="0"/>
              </a:rPr>
              <a:t>Siguler</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Guff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The Bank of New York Mellon owns a 20% interest in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Siguler</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Guff &amp; Company, LP and certain related entities (including </a:t>
            </a:r>
            <a:r>
              <a:rPr lang="en-US" sz="850" kern="100" dirty="0" err="1">
                <a:effectLst/>
                <a:latin typeface="Avenir Next LT Pro" panose="020B0504020202020204" pitchFamily="34" charset="0"/>
                <a:ea typeface="Aptos" panose="020B0004020202020204" pitchFamily="34" charset="0"/>
                <a:cs typeface="Times New Roman" panose="02020603050405020304" pitchFamily="18" charset="0"/>
              </a:rPr>
              <a:t>Siguler</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 Guff Advisers LLC).</a:t>
            </a: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 • BNY Mellon Advisors, Inc. (BNY Advisors) </a:t>
            </a: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is an investment adviser registered as such with the U.S. Securities and Exchange Commission (“SEC”) pursuant to the Investment Advisers Act of 1940, as amended. BNY Advisors is a subsidiary of The Bank of New York Mellon Corporation.</a:t>
            </a:r>
          </a:p>
          <a:p>
            <a:pPr marL="0" marR="0">
              <a:lnSpc>
                <a:spcPct val="107000"/>
              </a:lnSpc>
              <a:spcBef>
                <a:spcPts val="0"/>
              </a:spcBef>
              <a:spcAft>
                <a:spcPts val="800"/>
              </a:spcAft>
            </a:pP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No part of this material may be reproduced in any form, or referred to in any other publication, without express written permission. All information contained herein is proprietary and is protected under copyright law.</a:t>
            </a:r>
          </a:p>
          <a:p>
            <a:pPr marL="0" marR="0">
              <a:lnSpc>
                <a:spcPct val="107000"/>
              </a:lnSpc>
              <a:spcBef>
                <a:spcPts val="0"/>
              </a:spcBef>
              <a:spcAft>
                <a:spcPts val="800"/>
              </a:spcAft>
            </a:pPr>
            <a:r>
              <a:rPr lang="en-US" sz="850" b="1" kern="100" dirty="0">
                <a:effectLst/>
                <a:latin typeface="Avenir Next LT Pro" panose="020B0504020202020204" pitchFamily="34" charset="0"/>
                <a:ea typeface="Aptos" panose="020B0004020202020204" pitchFamily="34" charset="0"/>
                <a:cs typeface="Times New Roman" panose="02020603050405020304" pitchFamily="18" charset="0"/>
              </a:rPr>
              <a:t>NOT FDIC INSURED | NO BANK GUARANTEE | MAY LOSE VALUE |</a:t>
            </a:r>
            <a:endParaRPr lang="en-US" sz="850" kern="100" dirty="0">
              <a:effectLst/>
              <a:latin typeface="Avenir Next LT Pro" panose="020B05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850" kern="100" dirty="0">
                <a:effectLst/>
                <a:latin typeface="Avenir Next LT Pro" panose="020B0504020202020204" pitchFamily="34" charset="0"/>
                <a:ea typeface="Aptos" panose="020B0004020202020204" pitchFamily="34" charset="0"/>
                <a:cs typeface="Times New Roman" panose="02020603050405020304" pitchFamily="18" charset="0"/>
              </a:rPr>
              <a:t>©2025 THE BANK OF NEW YORK MELLON CORPORATION</a:t>
            </a:r>
          </a:p>
          <a:p>
            <a:pPr marL="0" marR="0">
              <a:spcBef>
                <a:spcPts val="0"/>
              </a:spcBef>
              <a:spcAft>
                <a:spcPts val="0"/>
              </a:spcAft>
            </a:pPr>
            <a:r>
              <a:rPr lang="en-US" sz="850" b="0" dirty="0">
                <a:solidFill>
                  <a:schemeClr val="tx1"/>
                </a:solidFill>
                <a:effectLst/>
                <a:latin typeface="Avenir Next LT Pro" panose="020B0504020202020204" pitchFamily="34" charset="0"/>
                <a:ea typeface="Calibri" panose="020F0502020204030204" pitchFamily="34" charset="0"/>
              </a:rPr>
              <a:t> </a:t>
            </a:r>
            <a:endParaRPr lang="en-US" sz="850" b="1" dirty="0">
              <a:solidFill>
                <a:schemeClr val="tx1"/>
              </a:solidFill>
              <a:effectLst/>
              <a:latin typeface="Avenir Next LT Pro" panose="020B0504020202020204" pitchFamily="34" charset="0"/>
              <a:ea typeface="Times New Roman" panose="02020603050405020304" pitchFamily="18" charset="0"/>
            </a:endParaRPr>
          </a:p>
        </p:txBody>
      </p:sp>
      <p:sp>
        <p:nvSpPr>
          <p:cNvPr id="6" name="Text Placeholder 5">
            <a:extLst>
              <a:ext uri="{FF2B5EF4-FFF2-40B4-BE49-F238E27FC236}">
                <a16:creationId xmlns:a16="http://schemas.microsoft.com/office/drawing/2014/main" id="{6D9818EF-EDD4-8F37-57B6-0FC8EAE66090}"/>
              </a:ext>
            </a:extLst>
          </p:cNvPr>
          <p:cNvSpPr>
            <a:spLocks noGrp="1"/>
          </p:cNvSpPr>
          <p:nvPr>
            <p:ph type="body" sz="quarter" idx="24"/>
          </p:nvPr>
        </p:nvSpPr>
        <p:spPr>
          <a:xfrm>
            <a:off x="609600" y="9462762"/>
            <a:ext cx="2990088" cy="246221"/>
          </a:xfrm>
        </p:spPr>
        <p:txBody>
          <a:bodyPr/>
          <a:lstStyle/>
          <a:p>
            <a:r>
              <a:rPr lang="en-US" dirty="0"/>
              <a:t>MARK-782966-2025-08-01</a:t>
            </a:r>
          </a:p>
          <a:p>
            <a:r>
              <a:rPr lang="en-US" dirty="0"/>
              <a:t>GU-679 1 March 2026</a:t>
            </a:r>
          </a:p>
        </p:txBody>
      </p:sp>
      <p:sp>
        <p:nvSpPr>
          <p:cNvPr id="12" name="TextBox 11">
            <a:extLst>
              <a:ext uri="{FF2B5EF4-FFF2-40B4-BE49-F238E27FC236}">
                <a16:creationId xmlns:a16="http://schemas.microsoft.com/office/drawing/2014/main" id="{7093D862-6DB9-38EC-B5D4-29CF68675302}"/>
              </a:ext>
            </a:extLst>
          </p:cNvPr>
          <p:cNvSpPr txBox="1"/>
          <p:nvPr/>
        </p:nvSpPr>
        <p:spPr>
          <a:xfrm>
            <a:off x="609599" y="9157396"/>
            <a:ext cx="2990088" cy="206210"/>
          </a:xfrm>
          <a:prstGeom prst="rect">
            <a:avLst/>
          </a:prstGeom>
          <a:noFill/>
          <a:ln>
            <a:solidFill>
              <a:schemeClr val="tx2"/>
            </a:solidFill>
          </a:ln>
        </p:spPr>
        <p:txBody>
          <a:bodyPr wrap="square" lIns="0" tIns="45720" rIns="0" bIns="36576" anchor="ctr">
            <a:spAutoFit/>
          </a:bodyPr>
          <a:lstStyle/>
          <a:p>
            <a:pPr algn="ctr"/>
            <a:r>
              <a:rPr lang="en-GB" sz="800" b="1" dirty="0">
                <a:solidFill>
                  <a:schemeClr val="tx2"/>
                </a:solidFill>
                <a:latin typeface="Avenir Next LT Pro" panose="020B0504020202020204" pitchFamily="34" charset="77"/>
              </a:rPr>
              <a:t> Not FDIC-Insured. Not Bank-Guaranteed. May Lose Value.</a:t>
            </a:r>
            <a:endParaRPr lang="en-US" sz="800" b="1" dirty="0">
              <a:solidFill>
                <a:schemeClr val="tx2"/>
              </a:solidFill>
            </a:endParaRPr>
          </a:p>
        </p:txBody>
      </p:sp>
      <p:pic>
        <p:nvPicPr>
          <p:cNvPr id="5" name="Picture 4">
            <a:extLst>
              <a:ext uri="{FF2B5EF4-FFF2-40B4-BE49-F238E27FC236}">
                <a16:creationId xmlns:a16="http://schemas.microsoft.com/office/drawing/2014/main" id="{1B0C4FDB-2B75-4FDB-E1D5-F9013C7E2328}"/>
              </a:ext>
            </a:extLst>
          </p:cNvPr>
          <p:cNvPicPr>
            <a:picLocks noChangeAspect="1"/>
          </p:cNvPicPr>
          <p:nvPr/>
        </p:nvPicPr>
        <p:blipFill>
          <a:blip r:embed="rId3"/>
          <a:stretch>
            <a:fillRect/>
          </a:stretch>
        </p:blipFill>
        <p:spPr>
          <a:xfrm>
            <a:off x="4738255" y="9357772"/>
            <a:ext cx="2576945" cy="228763"/>
          </a:xfrm>
          <a:prstGeom prst="rect">
            <a:avLst/>
          </a:prstGeom>
        </p:spPr>
      </p:pic>
      <p:sp>
        <p:nvSpPr>
          <p:cNvPr id="9" name="Text Placeholder 8">
            <a:extLst>
              <a:ext uri="{FF2B5EF4-FFF2-40B4-BE49-F238E27FC236}">
                <a16:creationId xmlns:a16="http://schemas.microsoft.com/office/drawing/2014/main" id="{79721037-BE49-8585-295D-798DC21532B0}"/>
              </a:ext>
            </a:extLst>
          </p:cNvPr>
          <p:cNvSpPr txBox="1">
            <a:spLocks/>
          </p:cNvSpPr>
          <p:nvPr/>
        </p:nvSpPr>
        <p:spPr>
          <a:xfrm>
            <a:off x="2862471" y="306388"/>
            <a:ext cx="4452730" cy="484748"/>
          </a:xfrm>
          <a:prstGeom prst="rect">
            <a:avLst/>
          </a:prstGeom>
        </p:spPr>
        <p:txBody>
          <a:bodyPr vert="horz" wrap="square" lIns="0" tIns="0" rIns="0" bIns="0" rtlCol="0">
            <a:spAutoFit/>
          </a:bodyPr>
          <a:lstStyle>
            <a:lvl1pPr marL="0" indent="0" algn="r" defTabSz="777240" rtl="0" eaLnBrk="1" latinLnBrk="0" hangingPunct="1">
              <a:lnSpc>
                <a:spcPct val="100000"/>
              </a:lnSpc>
              <a:spcBef>
                <a:spcPts val="900"/>
              </a:spcBef>
              <a:buClr>
                <a:schemeClr val="tx1"/>
              </a:buClr>
              <a:buSzPct val="100000"/>
              <a:buFontTx/>
              <a:buNone/>
              <a:tabLst/>
              <a:defRPr sz="1200" b="0" kern="1200" cap="all" baseline="0">
                <a:solidFill>
                  <a:schemeClr val="accent1"/>
                </a:solidFill>
                <a:latin typeface="Avenir Next LT Pro" panose="020B0504020202020204" pitchFamily="34"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venir Next LT Pro" panose="020B0504020202020204" pitchFamily="34"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venir Next LT Pro" panose="020B0504020202020204" pitchFamily="34"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venir Next LT Pro" panose="020B0504020202020204" pitchFamily="34"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cap="none" dirty="0">
                <a:solidFill>
                  <a:srgbClr val="00485E"/>
                </a:solidFill>
              </a:rPr>
              <a:t>LATEST U.S. ECONOMIC DATA: ‘NOISY’ BUT NO SURPRISES</a:t>
            </a:r>
            <a:endParaRPr lang="en-US" dirty="0"/>
          </a:p>
          <a:p>
            <a:endParaRPr lang="en-US" dirty="0"/>
          </a:p>
        </p:txBody>
      </p:sp>
    </p:spTree>
    <p:extLst>
      <p:ext uri="{BB962C8B-B14F-4D97-AF65-F5344CB8AC3E}">
        <p14:creationId xmlns:p14="http://schemas.microsoft.com/office/powerpoint/2010/main" val="3368730686"/>
      </p:ext>
    </p:extLst>
  </p:cSld>
  <p:clrMapOvr>
    <a:masterClrMapping/>
  </p:clrMapOvr>
</p:sld>
</file>

<file path=ppt/theme/theme1.xml><?xml version="1.0" encoding="utf-8"?>
<a:theme xmlns:a="http://schemas.openxmlformats.org/drawingml/2006/main" name="Office Theme">
  <a:themeElements>
    <a:clrScheme name="DRF">
      <a:dk1>
        <a:srgbClr val="343434"/>
      </a:dk1>
      <a:lt1>
        <a:srgbClr val="FFFFFF"/>
      </a:lt1>
      <a:dk2>
        <a:srgbClr val="000000"/>
      </a:dk2>
      <a:lt2>
        <a:srgbClr val="E7E6E6"/>
      </a:lt2>
      <a:accent1>
        <a:srgbClr val="00485E"/>
      </a:accent1>
      <a:accent2>
        <a:srgbClr val="FF6120"/>
      </a:accent2>
      <a:accent3>
        <a:srgbClr val="F75C8F"/>
      </a:accent3>
      <a:accent4>
        <a:srgbClr val="F5E02E"/>
      </a:accent4>
      <a:accent5>
        <a:srgbClr val="CFF3F3"/>
      </a:accent5>
      <a:accent6>
        <a:srgbClr val="808183"/>
      </a:accent6>
      <a:hlink>
        <a:srgbClr val="00485E"/>
      </a:hlink>
      <a:folHlink>
        <a:srgbClr val="FF612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1c0a24fa-3304-429f-8ee5-c9d99f40cc5b" Name="Computed" ContentType="XML" MajorVersion="0" MinorVersion="1" isLocalCopy="False" IsBaseObject="False" DataSourceId="f3d43528-90b2-40b1-b2ec-30651f8af0ed" DataSourceMajorVersion="0" DataSourceMinorVersion="1"/>
</file>

<file path=customXml/item2.xml><?xml version="1.0" encoding="utf-8"?>
<AllExternalAdhocVariableMappings/>
</file>

<file path=customXml/item3.xml><?xml version="1.0" encoding="utf-8"?>
<VariableList UniqueId="121df55f-288d-4531-ba29-ee83341d1225" Name="System" ContentType="XML" MajorVersion="0" MinorVersion="1" isLocalCopy="False" IsBaseObject="False" DataSourceId="25453bfe-47a8-41d2-ab09-e36b3b0bbf82" DataSourceMajorVersion="0" DataSourceMinorVersion="1"/>
</file>

<file path=customXml/item4.xml><?xml version="1.0" encoding="utf-8"?>
<VariableList UniqueId="4e6a4e7d-adbb-4955-bb3f-2ac67ee7d30b" Name="AD_HOC" ContentType="XML" MajorVersion="0" MinorVersion="1" isLocalCopy="False" IsBaseObject="False" DataSourceId="5a6faa72-423e-47a8-9a21-d7cda8763ae4" DataSourceMajorVersion="0" DataSourceMinorVersion="1"/>
</file>

<file path=customXml/item5.xml><?xml version="1.0" encoding="utf-8"?>
<VariableListDefinition name="AD_HOC" displayName="AD_HOC" id="4e6a4e7d-adbb-4955-bb3f-2ac67ee7d30b" isdomainofvalue="False" dataSourceId="5a6faa72-423e-47a8-9a21-d7cda8763ae4"/>
</file>

<file path=customXml/item6.xml><?xml version="1.0" encoding="utf-8"?>
<VariableListDefinition name="System" displayName="System" id="121df55f-288d-4531-ba29-ee83341d1225" isdomainofvalue="False" dataSourceId="25453bfe-47a8-41d2-ab09-e36b3b0bbf82"/>
</file>

<file path=customXml/item7.xml><?xml version="1.0" encoding="utf-8"?>
<VariableListDefinition name="Computed" displayName="Computed" id="1c0a24fa-3304-429f-8ee5-c9d99f40cc5b" isdomainofvalue="False" dataSourceId="f3d43528-90b2-40b1-b2ec-30651f8af0ed"/>
</file>

<file path=customXml/itemProps1.xml><?xml version="1.0" encoding="utf-8"?>
<ds:datastoreItem xmlns:ds="http://schemas.openxmlformats.org/officeDocument/2006/customXml" ds:itemID="{5D9AA838-CAA9-43AA-8C45-5AA2BA18BF51}">
  <ds:schemaRefs/>
</ds:datastoreItem>
</file>

<file path=customXml/itemProps2.xml><?xml version="1.0" encoding="utf-8"?>
<ds:datastoreItem xmlns:ds="http://schemas.openxmlformats.org/officeDocument/2006/customXml" ds:itemID="{AF50B003-259E-48B8-88A1-49DD9762B4E7}">
  <ds:schemaRefs/>
</ds:datastoreItem>
</file>

<file path=customXml/itemProps3.xml><?xml version="1.0" encoding="utf-8"?>
<ds:datastoreItem xmlns:ds="http://schemas.openxmlformats.org/officeDocument/2006/customXml" ds:itemID="{5670783B-02C4-46D1-BB25-B1D430C03ED2}">
  <ds:schemaRefs/>
</ds:datastoreItem>
</file>

<file path=customXml/itemProps4.xml><?xml version="1.0" encoding="utf-8"?>
<ds:datastoreItem xmlns:ds="http://schemas.openxmlformats.org/officeDocument/2006/customXml" ds:itemID="{E311275F-E5B0-4BE5-A6CD-C997BB419AE6}">
  <ds:schemaRefs/>
</ds:datastoreItem>
</file>

<file path=customXml/itemProps5.xml><?xml version="1.0" encoding="utf-8"?>
<ds:datastoreItem xmlns:ds="http://schemas.openxmlformats.org/officeDocument/2006/customXml" ds:itemID="{2D167A98-2F63-4541-A652-DC5E312A7E1F}">
  <ds:schemaRefs/>
</ds:datastoreItem>
</file>

<file path=customXml/itemProps6.xml><?xml version="1.0" encoding="utf-8"?>
<ds:datastoreItem xmlns:ds="http://schemas.openxmlformats.org/officeDocument/2006/customXml" ds:itemID="{61F5946D-7A6F-4D93-BA93-5F128F2B03B0}">
  <ds:schemaRefs/>
</ds:datastoreItem>
</file>

<file path=customXml/itemProps7.xml><?xml version="1.0" encoding="utf-8"?>
<ds:datastoreItem xmlns:ds="http://schemas.openxmlformats.org/officeDocument/2006/customXml" ds:itemID="{12EEE3B9-75B8-4989-A2A5-E8189E53E570}">
  <ds:schemaRefs/>
</ds:datastoreItem>
</file>

<file path=docProps/app.xml><?xml version="1.0" encoding="utf-8"?>
<Properties xmlns="http://schemas.openxmlformats.org/officeDocument/2006/extended-properties" xmlns:vt="http://schemas.openxmlformats.org/officeDocument/2006/docPropsVTypes">
  <Template>Office Theme</Template>
  <TotalTime>10937</TotalTime>
  <Words>2711</Words>
  <Application>Microsoft Office PowerPoint</Application>
  <PresentationFormat>Custom</PresentationFormat>
  <Paragraphs>78</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Arial</vt:lpstr>
      <vt:lpstr>Avenir Next LT Pro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Cheek, Sebastian</cp:lastModifiedBy>
  <cp:revision>165</cp:revision>
  <dcterms:created xsi:type="dcterms:W3CDTF">2024-02-29T18:49:16Z</dcterms:created>
  <dcterms:modified xsi:type="dcterms:W3CDTF">2025-08-04T09:50:38Z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14a59b-4961-414b-b0ad-ef49c7799913_Enabled">
    <vt:lpwstr>true</vt:lpwstr>
  </property>
  <property fmtid="{D5CDD505-2E9C-101B-9397-08002B2CF9AE}" pid="3" name="MSIP_Label_f014a59b-4961-414b-b0ad-ef49c7799913_SetDate">
    <vt:lpwstr>2024-03-05T02:03:14Z</vt:lpwstr>
  </property>
  <property fmtid="{D5CDD505-2E9C-101B-9397-08002B2CF9AE}" pid="4" name="MSIP_Label_f014a59b-4961-414b-b0ad-ef49c7799913_Method">
    <vt:lpwstr>Privileged</vt:lpwstr>
  </property>
  <property fmtid="{D5CDD505-2E9C-101B-9397-08002B2CF9AE}" pid="5" name="MSIP_Label_f014a59b-4961-414b-b0ad-ef49c7799913_Name">
    <vt:lpwstr>Public</vt:lpwstr>
  </property>
  <property fmtid="{D5CDD505-2E9C-101B-9397-08002B2CF9AE}" pid="6" name="MSIP_Label_f014a59b-4961-414b-b0ad-ef49c7799913_SiteId">
    <vt:lpwstr>106bdeea-f616-4dfc-bc1d-6cbbf45e2011</vt:lpwstr>
  </property>
  <property fmtid="{D5CDD505-2E9C-101B-9397-08002B2CF9AE}" pid="7" name="MSIP_Label_f014a59b-4961-414b-b0ad-ef49c7799913_ActionId">
    <vt:lpwstr>da8a1d2e-aade-43ac-8359-23b9dab2a1d6</vt:lpwstr>
  </property>
  <property fmtid="{D5CDD505-2E9C-101B-9397-08002B2CF9AE}" pid="8" name="MSIP_Label_f014a59b-4961-414b-b0ad-ef49c7799913_ContentBits">
    <vt:lpwstr>0</vt:lpwstr>
  </property>
</Properties>
</file>